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0" r:id="rId6"/>
    <p:sldId id="261" r:id="rId7"/>
    <p:sldId id="262" r:id="rId8"/>
    <p:sldId id="263" r:id="rId9"/>
    <p:sldId id="264" r:id="rId10"/>
    <p:sldId id="265" r:id="rId11"/>
    <p:sldId id="275" r:id="rId12"/>
    <p:sldId id="276" r:id="rId13"/>
    <p:sldId id="277" r:id="rId14"/>
    <p:sldId id="278" r:id="rId15"/>
    <p:sldId id="283" r:id="rId16"/>
    <p:sldId id="284" r:id="rId17"/>
    <p:sldId id="279" r:id="rId18"/>
    <p:sldId id="266" r:id="rId19"/>
    <p:sldId id="267" r:id="rId20"/>
    <p:sldId id="280" r:id="rId21"/>
    <p:sldId id="268" r:id="rId22"/>
    <p:sldId id="269" r:id="rId23"/>
    <p:sldId id="270" r:id="rId24"/>
    <p:sldId id="286" r:id="rId25"/>
    <p:sldId id="287" r:id="rId26"/>
    <p:sldId id="272" r:id="rId27"/>
    <p:sldId id="273" r:id="rId28"/>
    <p:sldId id="274" r:id="rId29"/>
    <p:sldId id="288" r:id="rId30"/>
    <p:sldId id="281" r:id="rId31"/>
    <p:sldId id="289" r:id="rId32"/>
    <p:sldId id="290" r:id="rId33"/>
    <p:sldId id="282"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85AA03-5505-4923-8D17-D63A609267D8}"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FA6F2733-242C-4BC4-BC00-C321ABC3226F}">
      <dgm:prSet phldrT="[Text]"/>
      <dgm:spPr/>
      <dgm:t>
        <a:bodyPr/>
        <a:lstStyle/>
        <a:p>
          <a:r>
            <a:rPr lang="en-IN" dirty="0" smtClean="0"/>
            <a:t>Harvesting</a:t>
          </a:r>
          <a:endParaRPr lang="en-US" dirty="0"/>
        </a:p>
      </dgm:t>
    </dgm:pt>
    <dgm:pt modelId="{7BCAAD81-6D89-4C9F-A73D-3B031394C6DF}" type="parTrans" cxnId="{2AA7FF10-D746-44C2-B15B-A4A6376CCD67}">
      <dgm:prSet/>
      <dgm:spPr/>
      <dgm:t>
        <a:bodyPr/>
        <a:lstStyle/>
        <a:p>
          <a:endParaRPr lang="en-US"/>
        </a:p>
      </dgm:t>
    </dgm:pt>
    <dgm:pt modelId="{BE034D60-FC62-4EBD-AC85-5766EACEB0E4}" type="sibTrans" cxnId="{2AA7FF10-D746-44C2-B15B-A4A6376CCD67}">
      <dgm:prSet/>
      <dgm:spPr/>
      <dgm:t>
        <a:bodyPr/>
        <a:lstStyle/>
        <a:p>
          <a:endParaRPr lang="en-US"/>
        </a:p>
      </dgm:t>
    </dgm:pt>
    <dgm:pt modelId="{46A0B9F8-19EE-4959-8EF4-F48BD3E23C8D}">
      <dgm:prSet phldrT="[Text]"/>
      <dgm:spPr/>
      <dgm:t>
        <a:bodyPr/>
        <a:lstStyle/>
        <a:p>
          <a:r>
            <a:rPr lang="en-IN" dirty="0" smtClean="0"/>
            <a:t>Pre-cooling</a:t>
          </a:r>
          <a:endParaRPr lang="en-US" dirty="0"/>
        </a:p>
      </dgm:t>
    </dgm:pt>
    <dgm:pt modelId="{C7E959BF-B39F-4D13-82E0-319E5AA77519}" type="parTrans" cxnId="{F0D58B17-633B-465C-8049-995FCB19A252}">
      <dgm:prSet/>
      <dgm:spPr/>
      <dgm:t>
        <a:bodyPr/>
        <a:lstStyle/>
        <a:p>
          <a:endParaRPr lang="en-US"/>
        </a:p>
      </dgm:t>
    </dgm:pt>
    <dgm:pt modelId="{C1545AF7-48D6-4847-A624-EA3EE2354371}" type="sibTrans" cxnId="{F0D58B17-633B-465C-8049-995FCB19A252}">
      <dgm:prSet/>
      <dgm:spPr/>
      <dgm:t>
        <a:bodyPr/>
        <a:lstStyle/>
        <a:p>
          <a:endParaRPr lang="en-US"/>
        </a:p>
      </dgm:t>
    </dgm:pt>
    <dgm:pt modelId="{01166919-52A9-4908-8D80-157C538DCB99}">
      <dgm:prSet phldrT="[Text]"/>
      <dgm:spPr/>
      <dgm:t>
        <a:bodyPr/>
        <a:lstStyle/>
        <a:p>
          <a:r>
            <a:rPr lang="en-IN" dirty="0" smtClean="0"/>
            <a:t>Storage </a:t>
          </a:r>
          <a:endParaRPr lang="en-US" dirty="0"/>
        </a:p>
      </dgm:t>
    </dgm:pt>
    <dgm:pt modelId="{ECD9FF83-9000-4A23-B83D-ECD595DC3839}" type="parTrans" cxnId="{71E59C26-3377-45D0-BEDF-60A52FFA34E7}">
      <dgm:prSet/>
      <dgm:spPr/>
      <dgm:t>
        <a:bodyPr/>
        <a:lstStyle/>
        <a:p>
          <a:endParaRPr lang="en-US"/>
        </a:p>
      </dgm:t>
    </dgm:pt>
    <dgm:pt modelId="{0D2650F4-D83D-497A-83EB-E36B87854C76}" type="sibTrans" cxnId="{71E59C26-3377-45D0-BEDF-60A52FFA34E7}">
      <dgm:prSet/>
      <dgm:spPr/>
      <dgm:t>
        <a:bodyPr/>
        <a:lstStyle/>
        <a:p>
          <a:endParaRPr lang="en-US"/>
        </a:p>
      </dgm:t>
    </dgm:pt>
    <dgm:pt modelId="{F57563F0-7792-425E-BA69-6606BB1875D9}">
      <dgm:prSet/>
      <dgm:spPr/>
      <dgm:t>
        <a:bodyPr/>
        <a:lstStyle/>
        <a:p>
          <a:r>
            <a:rPr lang="en-US" smtClean="0"/>
            <a:t>Conditioning with chemical preservatives</a:t>
          </a:r>
          <a:endParaRPr lang="en-US"/>
        </a:p>
      </dgm:t>
    </dgm:pt>
    <dgm:pt modelId="{19B05BC9-4A61-425B-8044-7CBD2F00A411}" type="parTrans" cxnId="{D683574A-930E-4CC7-98F2-CDAFCF60CDFD}">
      <dgm:prSet/>
      <dgm:spPr/>
      <dgm:t>
        <a:bodyPr/>
        <a:lstStyle/>
        <a:p>
          <a:endParaRPr lang="en-US"/>
        </a:p>
      </dgm:t>
    </dgm:pt>
    <dgm:pt modelId="{FF3E1687-3C72-45CA-85BE-477B9241A396}" type="sibTrans" cxnId="{D683574A-930E-4CC7-98F2-CDAFCF60CDFD}">
      <dgm:prSet/>
      <dgm:spPr/>
      <dgm:t>
        <a:bodyPr/>
        <a:lstStyle/>
        <a:p>
          <a:endParaRPr lang="en-US"/>
        </a:p>
      </dgm:t>
    </dgm:pt>
    <dgm:pt modelId="{6C9DA3AA-E372-4227-B3AC-80D247A0904A}">
      <dgm:prSet/>
      <dgm:spPr/>
      <dgm:t>
        <a:bodyPr/>
        <a:lstStyle/>
        <a:p>
          <a:r>
            <a:rPr lang="en-US" smtClean="0"/>
            <a:t> Nanoparticles for longevity of cut flowers</a:t>
          </a:r>
          <a:endParaRPr lang="en-US"/>
        </a:p>
      </dgm:t>
    </dgm:pt>
    <dgm:pt modelId="{1E443B8B-71D3-4ABE-B126-2EB4DE6F6A5C}" type="parTrans" cxnId="{A4813A31-4DA7-4159-BEC7-C8FFDE59BB29}">
      <dgm:prSet/>
      <dgm:spPr/>
      <dgm:t>
        <a:bodyPr/>
        <a:lstStyle/>
        <a:p>
          <a:endParaRPr lang="en-US"/>
        </a:p>
      </dgm:t>
    </dgm:pt>
    <dgm:pt modelId="{00FA58AD-C262-48B9-B9A3-609E10573DA5}" type="sibTrans" cxnId="{A4813A31-4DA7-4159-BEC7-C8FFDE59BB29}">
      <dgm:prSet/>
      <dgm:spPr/>
      <dgm:t>
        <a:bodyPr/>
        <a:lstStyle/>
        <a:p>
          <a:endParaRPr lang="en-US"/>
        </a:p>
      </dgm:t>
    </dgm:pt>
    <dgm:pt modelId="{D00B70A8-1892-40BD-B440-6B23CD5F2844}">
      <dgm:prSet/>
      <dgm:spPr/>
      <dgm:t>
        <a:bodyPr/>
        <a:lstStyle/>
        <a:p>
          <a:r>
            <a:rPr lang="en-US" smtClean="0"/>
            <a:t> Deleafing</a:t>
          </a:r>
          <a:endParaRPr lang="en-US"/>
        </a:p>
      </dgm:t>
    </dgm:pt>
    <dgm:pt modelId="{221804E2-A334-4423-A152-D5D4AF2BD706}" type="parTrans" cxnId="{1F7DF632-E682-4B76-ADFF-30C29079CB22}">
      <dgm:prSet/>
      <dgm:spPr/>
      <dgm:t>
        <a:bodyPr/>
        <a:lstStyle/>
        <a:p>
          <a:endParaRPr lang="en-US"/>
        </a:p>
      </dgm:t>
    </dgm:pt>
    <dgm:pt modelId="{26F3E5B2-41CD-405A-805E-6108BE112F7D}" type="sibTrans" cxnId="{1F7DF632-E682-4B76-ADFF-30C29079CB22}">
      <dgm:prSet/>
      <dgm:spPr/>
      <dgm:t>
        <a:bodyPr/>
        <a:lstStyle/>
        <a:p>
          <a:endParaRPr lang="en-US"/>
        </a:p>
      </dgm:t>
    </dgm:pt>
    <dgm:pt modelId="{01F6DB12-6F98-4727-9CA9-32522E89F221}">
      <dgm:prSet/>
      <dgm:spPr/>
      <dgm:t>
        <a:bodyPr/>
        <a:lstStyle/>
        <a:p>
          <a:r>
            <a:rPr lang="en-US" smtClean="0"/>
            <a:t> Grading</a:t>
          </a:r>
          <a:endParaRPr lang="en-US"/>
        </a:p>
      </dgm:t>
    </dgm:pt>
    <dgm:pt modelId="{B3C6F81E-8346-4FC5-84E0-FD7E54952CED}" type="parTrans" cxnId="{0AE0E1F6-E418-4076-B2A5-DB7EF1461F09}">
      <dgm:prSet/>
      <dgm:spPr/>
      <dgm:t>
        <a:bodyPr/>
        <a:lstStyle/>
        <a:p>
          <a:endParaRPr lang="en-US"/>
        </a:p>
      </dgm:t>
    </dgm:pt>
    <dgm:pt modelId="{E9E2F50B-645C-4B0D-818B-69060F7AFF0C}" type="sibTrans" cxnId="{0AE0E1F6-E418-4076-B2A5-DB7EF1461F09}">
      <dgm:prSet/>
      <dgm:spPr/>
      <dgm:t>
        <a:bodyPr/>
        <a:lstStyle/>
        <a:p>
          <a:endParaRPr lang="en-US"/>
        </a:p>
      </dgm:t>
    </dgm:pt>
    <dgm:pt modelId="{FB6170D0-3702-4C1C-802C-A8B33067EEB5}">
      <dgm:prSet/>
      <dgm:spPr/>
      <dgm:t>
        <a:bodyPr/>
        <a:lstStyle/>
        <a:p>
          <a:r>
            <a:rPr lang="en-US" smtClean="0"/>
            <a:t>Bunching</a:t>
          </a:r>
          <a:endParaRPr lang="en-US"/>
        </a:p>
      </dgm:t>
    </dgm:pt>
    <dgm:pt modelId="{B77E48C2-FA36-48E6-8496-CC40E2405354}" type="parTrans" cxnId="{EA7D1F94-B3B8-4587-8D72-CF4C8844A382}">
      <dgm:prSet/>
      <dgm:spPr/>
      <dgm:t>
        <a:bodyPr/>
        <a:lstStyle/>
        <a:p>
          <a:endParaRPr lang="en-US"/>
        </a:p>
      </dgm:t>
    </dgm:pt>
    <dgm:pt modelId="{EC17EEB6-B4E5-40EA-AEBC-A7B9DB60C2D4}" type="sibTrans" cxnId="{EA7D1F94-B3B8-4587-8D72-CF4C8844A382}">
      <dgm:prSet/>
      <dgm:spPr/>
      <dgm:t>
        <a:bodyPr/>
        <a:lstStyle/>
        <a:p>
          <a:endParaRPr lang="en-US"/>
        </a:p>
      </dgm:t>
    </dgm:pt>
    <dgm:pt modelId="{E9773C7D-63B8-4F49-A982-D6F122CC4020}">
      <dgm:prSet/>
      <dgm:spPr/>
      <dgm:t>
        <a:bodyPr/>
        <a:lstStyle/>
        <a:p>
          <a:r>
            <a:rPr lang="en-US" smtClean="0"/>
            <a:t>Cold storage</a:t>
          </a:r>
          <a:endParaRPr lang="en-US"/>
        </a:p>
      </dgm:t>
    </dgm:pt>
    <dgm:pt modelId="{9A1045B1-B98A-4760-8014-6A0D592FDAF4}" type="parTrans" cxnId="{D227A8A3-8DEA-4DC3-B2C7-18A7EE164598}">
      <dgm:prSet/>
      <dgm:spPr/>
      <dgm:t>
        <a:bodyPr/>
        <a:lstStyle/>
        <a:p>
          <a:endParaRPr lang="en-US"/>
        </a:p>
      </dgm:t>
    </dgm:pt>
    <dgm:pt modelId="{48913177-8EA9-48CB-8F48-5BB5941A14B3}" type="sibTrans" cxnId="{D227A8A3-8DEA-4DC3-B2C7-18A7EE164598}">
      <dgm:prSet/>
      <dgm:spPr/>
      <dgm:t>
        <a:bodyPr/>
        <a:lstStyle/>
        <a:p>
          <a:endParaRPr lang="en-US"/>
        </a:p>
      </dgm:t>
    </dgm:pt>
    <dgm:pt modelId="{35542428-A44C-4093-8EAD-1020F36CB28A}">
      <dgm:prSet/>
      <dgm:spPr/>
      <dgm:t>
        <a:bodyPr/>
        <a:lstStyle/>
        <a:p>
          <a:r>
            <a:rPr lang="en-US" smtClean="0"/>
            <a:t> Packing and transport of the flowers</a:t>
          </a:r>
          <a:endParaRPr lang="en-US"/>
        </a:p>
      </dgm:t>
    </dgm:pt>
    <dgm:pt modelId="{BA14C46C-E500-4EEB-B718-8B8600FC2864}" type="parTrans" cxnId="{5A30ED72-471C-4429-A60C-6590C8D040BE}">
      <dgm:prSet/>
      <dgm:spPr/>
      <dgm:t>
        <a:bodyPr/>
        <a:lstStyle/>
        <a:p>
          <a:endParaRPr lang="en-US"/>
        </a:p>
      </dgm:t>
    </dgm:pt>
    <dgm:pt modelId="{0F51997B-B796-4E9C-A28C-36FE63AD4ACD}" type="sibTrans" cxnId="{5A30ED72-471C-4429-A60C-6590C8D040BE}">
      <dgm:prSet/>
      <dgm:spPr/>
      <dgm:t>
        <a:bodyPr/>
        <a:lstStyle/>
        <a:p>
          <a:endParaRPr lang="en-US"/>
        </a:p>
      </dgm:t>
    </dgm:pt>
    <dgm:pt modelId="{4E5FCB8E-2AE3-467F-AD65-EFD437AF56D9}">
      <dgm:prSet/>
      <dgm:spPr/>
      <dgm:t>
        <a:bodyPr/>
        <a:lstStyle/>
        <a:p>
          <a:r>
            <a:rPr lang="en-US" smtClean="0"/>
            <a:t>Quality control</a:t>
          </a:r>
          <a:endParaRPr lang="en-US"/>
        </a:p>
      </dgm:t>
    </dgm:pt>
    <dgm:pt modelId="{8415DB2D-C0BE-4CD3-8701-B61C0026632E}" type="parTrans" cxnId="{50718B8F-99F3-4CFB-ACD7-D8C6489EA065}">
      <dgm:prSet/>
      <dgm:spPr/>
      <dgm:t>
        <a:bodyPr/>
        <a:lstStyle/>
        <a:p>
          <a:endParaRPr lang="en-US"/>
        </a:p>
      </dgm:t>
    </dgm:pt>
    <dgm:pt modelId="{CF962F85-AFE7-4E1D-876D-3F34136327DB}" type="sibTrans" cxnId="{50718B8F-99F3-4CFB-ACD7-D8C6489EA065}">
      <dgm:prSet/>
      <dgm:spPr/>
      <dgm:t>
        <a:bodyPr/>
        <a:lstStyle/>
        <a:p>
          <a:endParaRPr lang="en-US"/>
        </a:p>
      </dgm:t>
    </dgm:pt>
    <dgm:pt modelId="{4914449F-2088-46CE-B750-16D180231D84}" type="pres">
      <dgm:prSet presAssocID="{0985AA03-5505-4923-8D17-D63A609267D8}" presName="linearFlow" presStyleCnt="0">
        <dgm:presLayoutVars>
          <dgm:dir/>
          <dgm:resizeHandles val="exact"/>
        </dgm:presLayoutVars>
      </dgm:prSet>
      <dgm:spPr/>
      <dgm:t>
        <a:bodyPr/>
        <a:lstStyle/>
        <a:p>
          <a:endParaRPr lang="en-US"/>
        </a:p>
      </dgm:t>
    </dgm:pt>
    <dgm:pt modelId="{0C8D55C8-75A2-4B0B-9038-BE5ED380613E}" type="pres">
      <dgm:prSet presAssocID="{FA6F2733-242C-4BC4-BC00-C321ABC3226F}" presName="composite" presStyleCnt="0"/>
      <dgm:spPr/>
    </dgm:pt>
    <dgm:pt modelId="{C541A177-C3D8-4541-9C39-015B5A0E3778}" type="pres">
      <dgm:prSet presAssocID="{FA6F2733-242C-4BC4-BC00-C321ABC3226F}" presName="imgShp" presStyleLbl="fgImgPlace1" presStyleIdx="0" presStyleCnt="11"/>
      <dgm:spPr/>
    </dgm:pt>
    <dgm:pt modelId="{946873E7-80B0-4599-BAFD-FBD2001F6074}" type="pres">
      <dgm:prSet presAssocID="{FA6F2733-242C-4BC4-BC00-C321ABC3226F}" presName="txShp" presStyleLbl="node1" presStyleIdx="0" presStyleCnt="11">
        <dgm:presLayoutVars>
          <dgm:bulletEnabled val="1"/>
        </dgm:presLayoutVars>
      </dgm:prSet>
      <dgm:spPr/>
      <dgm:t>
        <a:bodyPr/>
        <a:lstStyle/>
        <a:p>
          <a:endParaRPr lang="en-US"/>
        </a:p>
      </dgm:t>
    </dgm:pt>
    <dgm:pt modelId="{188C4200-C104-4C33-890B-52533C7F57E3}" type="pres">
      <dgm:prSet presAssocID="{BE034D60-FC62-4EBD-AC85-5766EACEB0E4}" presName="spacing" presStyleCnt="0"/>
      <dgm:spPr/>
    </dgm:pt>
    <dgm:pt modelId="{7D31A4F4-3AD0-47CE-9DBE-1A876C5CD647}" type="pres">
      <dgm:prSet presAssocID="{46A0B9F8-19EE-4959-8EF4-F48BD3E23C8D}" presName="composite" presStyleCnt="0"/>
      <dgm:spPr/>
    </dgm:pt>
    <dgm:pt modelId="{F806F326-E276-41B2-9964-F690024A9385}" type="pres">
      <dgm:prSet presAssocID="{46A0B9F8-19EE-4959-8EF4-F48BD3E23C8D}" presName="imgShp" presStyleLbl="fgImgPlace1" presStyleIdx="1" presStyleCnt="11"/>
      <dgm:spPr/>
    </dgm:pt>
    <dgm:pt modelId="{271EEFB9-F846-4103-B61E-C434650340BF}" type="pres">
      <dgm:prSet presAssocID="{46A0B9F8-19EE-4959-8EF4-F48BD3E23C8D}" presName="txShp" presStyleLbl="node1" presStyleIdx="1" presStyleCnt="11">
        <dgm:presLayoutVars>
          <dgm:bulletEnabled val="1"/>
        </dgm:presLayoutVars>
      </dgm:prSet>
      <dgm:spPr/>
      <dgm:t>
        <a:bodyPr/>
        <a:lstStyle/>
        <a:p>
          <a:endParaRPr lang="en-US"/>
        </a:p>
      </dgm:t>
    </dgm:pt>
    <dgm:pt modelId="{0185DE53-19E7-436F-828E-00FBB0A2FAE3}" type="pres">
      <dgm:prSet presAssocID="{C1545AF7-48D6-4847-A624-EA3EE2354371}" presName="spacing" presStyleCnt="0"/>
      <dgm:spPr/>
    </dgm:pt>
    <dgm:pt modelId="{A1D015A6-3147-47DE-9491-0E50825EFE39}" type="pres">
      <dgm:prSet presAssocID="{01166919-52A9-4908-8D80-157C538DCB99}" presName="composite" presStyleCnt="0"/>
      <dgm:spPr/>
    </dgm:pt>
    <dgm:pt modelId="{D4658DE3-4339-46BB-9F4B-B733E5998F62}" type="pres">
      <dgm:prSet presAssocID="{01166919-52A9-4908-8D80-157C538DCB99}" presName="imgShp" presStyleLbl="fgImgPlace1" presStyleIdx="2" presStyleCnt="11"/>
      <dgm:spPr/>
    </dgm:pt>
    <dgm:pt modelId="{EFE2C1DB-3CD0-4C27-B1CC-AC99A6CF0CBE}" type="pres">
      <dgm:prSet presAssocID="{01166919-52A9-4908-8D80-157C538DCB99}" presName="txShp" presStyleLbl="node1" presStyleIdx="2" presStyleCnt="11">
        <dgm:presLayoutVars>
          <dgm:bulletEnabled val="1"/>
        </dgm:presLayoutVars>
      </dgm:prSet>
      <dgm:spPr/>
      <dgm:t>
        <a:bodyPr/>
        <a:lstStyle/>
        <a:p>
          <a:endParaRPr lang="en-US"/>
        </a:p>
      </dgm:t>
    </dgm:pt>
    <dgm:pt modelId="{0E28C8BA-782C-4FE7-AC95-CDF9D3443CEC}" type="pres">
      <dgm:prSet presAssocID="{0D2650F4-D83D-497A-83EB-E36B87854C76}" presName="spacing" presStyleCnt="0"/>
      <dgm:spPr/>
    </dgm:pt>
    <dgm:pt modelId="{B795D605-91FE-470C-820D-BE082FE37A8B}" type="pres">
      <dgm:prSet presAssocID="{F57563F0-7792-425E-BA69-6606BB1875D9}" presName="composite" presStyleCnt="0"/>
      <dgm:spPr/>
    </dgm:pt>
    <dgm:pt modelId="{D7E655C7-AA60-487D-99D1-814878C9DC77}" type="pres">
      <dgm:prSet presAssocID="{F57563F0-7792-425E-BA69-6606BB1875D9}" presName="imgShp" presStyleLbl="fgImgPlace1" presStyleIdx="3" presStyleCnt="11"/>
      <dgm:spPr/>
    </dgm:pt>
    <dgm:pt modelId="{992E72CC-AA31-4A7A-BE5C-4ECC9DA63834}" type="pres">
      <dgm:prSet presAssocID="{F57563F0-7792-425E-BA69-6606BB1875D9}" presName="txShp" presStyleLbl="node1" presStyleIdx="3" presStyleCnt="11">
        <dgm:presLayoutVars>
          <dgm:bulletEnabled val="1"/>
        </dgm:presLayoutVars>
      </dgm:prSet>
      <dgm:spPr/>
      <dgm:t>
        <a:bodyPr/>
        <a:lstStyle/>
        <a:p>
          <a:endParaRPr lang="en-US"/>
        </a:p>
      </dgm:t>
    </dgm:pt>
    <dgm:pt modelId="{270BF0D5-A0FF-4D1E-9E04-1E3087B620F7}" type="pres">
      <dgm:prSet presAssocID="{FF3E1687-3C72-45CA-85BE-477B9241A396}" presName="spacing" presStyleCnt="0"/>
      <dgm:spPr/>
    </dgm:pt>
    <dgm:pt modelId="{7F5097DE-8CAA-4F26-82C4-6596C6602D00}" type="pres">
      <dgm:prSet presAssocID="{6C9DA3AA-E372-4227-B3AC-80D247A0904A}" presName="composite" presStyleCnt="0"/>
      <dgm:spPr/>
    </dgm:pt>
    <dgm:pt modelId="{6A75CFFA-62B2-4E17-B5D7-B12977B8CE16}" type="pres">
      <dgm:prSet presAssocID="{6C9DA3AA-E372-4227-B3AC-80D247A0904A}" presName="imgShp" presStyleLbl="fgImgPlace1" presStyleIdx="4" presStyleCnt="11"/>
      <dgm:spPr/>
    </dgm:pt>
    <dgm:pt modelId="{29CB79A2-63D7-492A-9161-09F8AEF44FEC}" type="pres">
      <dgm:prSet presAssocID="{6C9DA3AA-E372-4227-B3AC-80D247A0904A}" presName="txShp" presStyleLbl="node1" presStyleIdx="4" presStyleCnt="11">
        <dgm:presLayoutVars>
          <dgm:bulletEnabled val="1"/>
        </dgm:presLayoutVars>
      </dgm:prSet>
      <dgm:spPr/>
      <dgm:t>
        <a:bodyPr/>
        <a:lstStyle/>
        <a:p>
          <a:endParaRPr lang="en-US"/>
        </a:p>
      </dgm:t>
    </dgm:pt>
    <dgm:pt modelId="{11DA02D7-5530-41D6-AF22-AA43BE15BC09}" type="pres">
      <dgm:prSet presAssocID="{00FA58AD-C262-48B9-B9A3-609E10573DA5}" presName="spacing" presStyleCnt="0"/>
      <dgm:spPr/>
    </dgm:pt>
    <dgm:pt modelId="{44CE414D-5776-4018-B1C4-B8252CDF1BAA}" type="pres">
      <dgm:prSet presAssocID="{D00B70A8-1892-40BD-B440-6B23CD5F2844}" presName="composite" presStyleCnt="0"/>
      <dgm:spPr/>
    </dgm:pt>
    <dgm:pt modelId="{954233CC-3B49-4D10-AF54-9BDE6F69CB1F}" type="pres">
      <dgm:prSet presAssocID="{D00B70A8-1892-40BD-B440-6B23CD5F2844}" presName="imgShp" presStyleLbl="fgImgPlace1" presStyleIdx="5" presStyleCnt="11"/>
      <dgm:spPr/>
    </dgm:pt>
    <dgm:pt modelId="{7958213D-5EC8-4BCE-837E-A36E80626BC3}" type="pres">
      <dgm:prSet presAssocID="{D00B70A8-1892-40BD-B440-6B23CD5F2844}" presName="txShp" presStyleLbl="node1" presStyleIdx="5" presStyleCnt="11">
        <dgm:presLayoutVars>
          <dgm:bulletEnabled val="1"/>
        </dgm:presLayoutVars>
      </dgm:prSet>
      <dgm:spPr/>
      <dgm:t>
        <a:bodyPr/>
        <a:lstStyle/>
        <a:p>
          <a:endParaRPr lang="en-US"/>
        </a:p>
      </dgm:t>
    </dgm:pt>
    <dgm:pt modelId="{ACA4859B-FA00-4CD1-8618-A350E0CB74C6}" type="pres">
      <dgm:prSet presAssocID="{26F3E5B2-41CD-405A-805E-6108BE112F7D}" presName="spacing" presStyleCnt="0"/>
      <dgm:spPr/>
    </dgm:pt>
    <dgm:pt modelId="{2A8FDD9E-ADD8-420C-B3FC-51DB664C3E0E}" type="pres">
      <dgm:prSet presAssocID="{01F6DB12-6F98-4727-9CA9-32522E89F221}" presName="composite" presStyleCnt="0"/>
      <dgm:spPr/>
    </dgm:pt>
    <dgm:pt modelId="{AD70744F-A486-4ECB-95B2-BB246371D5AF}" type="pres">
      <dgm:prSet presAssocID="{01F6DB12-6F98-4727-9CA9-32522E89F221}" presName="imgShp" presStyleLbl="fgImgPlace1" presStyleIdx="6" presStyleCnt="11"/>
      <dgm:spPr/>
    </dgm:pt>
    <dgm:pt modelId="{1EC4392D-04EE-407C-BE2C-14AA364664D2}" type="pres">
      <dgm:prSet presAssocID="{01F6DB12-6F98-4727-9CA9-32522E89F221}" presName="txShp" presStyleLbl="node1" presStyleIdx="6" presStyleCnt="11">
        <dgm:presLayoutVars>
          <dgm:bulletEnabled val="1"/>
        </dgm:presLayoutVars>
      </dgm:prSet>
      <dgm:spPr/>
      <dgm:t>
        <a:bodyPr/>
        <a:lstStyle/>
        <a:p>
          <a:endParaRPr lang="en-US"/>
        </a:p>
      </dgm:t>
    </dgm:pt>
    <dgm:pt modelId="{EE0F836B-0624-4C1D-8EB2-BA515AFF009F}" type="pres">
      <dgm:prSet presAssocID="{E9E2F50B-645C-4B0D-818B-69060F7AFF0C}" presName="spacing" presStyleCnt="0"/>
      <dgm:spPr/>
    </dgm:pt>
    <dgm:pt modelId="{04FCEAEE-1F26-45EA-86A8-168983C42BB5}" type="pres">
      <dgm:prSet presAssocID="{FB6170D0-3702-4C1C-802C-A8B33067EEB5}" presName="composite" presStyleCnt="0"/>
      <dgm:spPr/>
    </dgm:pt>
    <dgm:pt modelId="{BAA62AEB-26F1-4075-A171-AABE867FB67A}" type="pres">
      <dgm:prSet presAssocID="{FB6170D0-3702-4C1C-802C-A8B33067EEB5}" presName="imgShp" presStyleLbl="fgImgPlace1" presStyleIdx="7" presStyleCnt="11"/>
      <dgm:spPr/>
    </dgm:pt>
    <dgm:pt modelId="{228C0659-220A-4C93-A1D4-DB5CAAADDCAE}" type="pres">
      <dgm:prSet presAssocID="{FB6170D0-3702-4C1C-802C-A8B33067EEB5}" presName="txShp" presStyleLbl="node1" presStyleIdx="7" presStyleCnt="11">
        <dgm:presLayoutVars>
          <dgm:bulletEnabled val="1"/>
        </dgm:presLayoutVars>
      </dgm:prSet>
      <dgm:spPr/>
      <dgm:t>
        <a:bodyPr/>
        <a:lstStyle/>
        <a:p>
          <a:endParaRPr lang="en-US"/>
        </a:p>
      </dgm:t>
    </dgm:pt>
    <dgm:pt modelId="{8704953E-CE9D-4136-94C0-71E0C1D85322}" type="pres">
      <dgm:prSet presAssocID="{EC17EEB6-B4E5-40EA-AEBC-A7B9DB60C2D4}" presName="spacing" presStyleCnt="0"/>
      <dgm:spPr/>
    </dgm:pt>
    <dgm:pt modelId="{3724F190-7039-40EA-A453-DCC6C0D7DBB9}" type="pres">
      <dgm:prSet presAssocID="{E9773C7D-63B8-4F49-A982-D6F122CC4020}" presName="composite" presStyleCnt="0"/>
      <dgm:spPr/>
    </dgm:pt>
    <dgm:pt modelId="{824E140B-3436-4A74-A0EF-9C490C3BE7CB}" type="pres">
      <dgm:prSet presAssocID="{E9773C7D-63B8-4F49-A982-D6F122CC4020}" presName="imgShp" presStyleLbl="fgImgPlace1" presStyleIdx="8" presStyleCnt="11"/>
      <dgm:spPr/>
    </dgm:pt>
    <dgm:pt modelId="{55BE197D-6B3C-4AA1-8170-B224DC7EB771}" type="pres">
      <dgm:prSet presAssocID="{E9773C7D-63B8-4F49-A982-D6F122CC4020}" presName="txShp" presStyleLbl="node1" presStyleIdx="8" presStyleCnt="11">
        <dgm:presLayoutVars>
          <dgm:bulletEnabled val="1"/>
        </dgm:presLayoutVars>
      </dgm:prSet>
      <dgm:spPr/>
      <dgm:t>
        <a:bodyPr/>
        <a:lstStyle/>
        <a:p>
          <a:endParaRPr lang="en-US"/>
        </a:p>
      </dgm:t>
    </dgm:pt>
    <dgm:pt modelId="{F9242A92-35FA-487A-9F1E-A0971229EFE7}" type="pres">
      <dgm:prSet presAssocID="{48913177-8EA9-48CB-8F48-5BB5941A14B3}" presName="spacing" presStyleCnt="0"/>
      <dgm:spPr/>
    </dgm:pt>
    <dgm:pt modelId="{722DC9CC-88AB-4500-9FF8-3D6B7EAA1758}" type="pres">
      <dgm:prSet presAssocID="{35542428-A44C-4093-8EAD-1020F36CB28A}" presName="composite" presStyleCnt="0"/>
      <dgm:spPr/>
    </dgm:pt>
    <dgm:pt modelId="{3016D14F-2B86-4666-AE64-2454AB03E18A}" type="pres">
      <dgm:prSet presAssocID="{35542428-A44C-4093-8EAD-1020F36CB28A}" presName="imgShp" presStyleLbl="fgImgPlace1" presStyleIdx="9" presStyleCnt="11"/>
      <dgm:spPr/>
    </dgm:pt>
    <dgm:pt modelId="{55B13AF2-C137-4C7F-B47A-A0D898CDC88E}" type="pres">
      <dgm:prSet presAssocID="{35542428-A44C-4093-8EAD-1020F36CB28A}" presName="txShp" presStyleLbl="node1" presStyleIdx="9" presStyleCnt="11">
        <dgm:presLayoutVars>
          <dgm:bulletEnabled val="1"/>
        </dgm:presLayoutVars>
      </dgm:prSet>
      <dgm:spPr/>
      <dgm:t>
        <a:bodyPr/>
        <a:lstStyle/>
        <a:p>
          <a:endParaRPr lang="en-US"/>
        </a:p>
      </dgm:t>
    </dgm:pt>
    <dgm:pt modelId="{2273FEE0-C4E1-49C6-A320-9D48F047FDF2}" type="pres">
      <dgm:prSet presAssocID="{0F51997B-B796-4E9C-A28C-36FE63AD4ACD}" presName="spacing" presStyleCnt="0"/>
      <dgm:spPr/>
    </dgm:pt>
    <dgm:pt modelId="{B68BCB5C-86CA-4E06-8E67-0D6BD852C603}" type="pres">
      <dgm:prSet presAssocID="{4E5FCB8E-2AE3-467F-AD65-EFD437AF56D9}" presName="composite" presStyleCnt="0"/>
      <dgm:spPr/>
    </dgm:pt>
    <dgm:pt modelId="{5CA95842-402D-4091-87DF-2D4F85D3E593}" type="pres">
      <dgm:prSet presAssocID="{4E5FCB8E-2AE3-467F-AD65-EFD437AF56D9}" presName="imgShp" presStyleLbl="fgImgPlace1" presStyleIdx="10" presStyleCnt="11"/>
      <dgm:spPr/>
    </dgm:pt>
    <dgm:pt modelId="{147D014F-2F49-4316-A967-505684C1FB19}" type="pres">
      <dgm:prSet presAssocID="{4E5FCB8E-2AE3-467F-AD65-EFD437AF56D9}" presName="txShp" presStyleLbl="node1" presStyleIdx="10" presStyleCnt="11" custLinFactNeighborX="-276" custLinFactNeighborY="28989">
        <dgm:presLayoutVars>
          <dgm:bulletEnabled val="1"/>
        </dgm:presLayoutVars>
      </dgm:prSet>
      <dgm:spPr/>
      <dgm:t>
        <a:bodyPr/>
        <a:lstStyle/>
        <a:p>
          <a:endParaRPr lang="en-US"/>
        </a:p>
      </dgm:t>
    </dgm:pt>
  </dgm:ptLst>
  <dgm:cxnLst>
    <dgm:cxn modelId="{0AE0E1F6-E418-4076-B2A5-DB7EF1461F09}" srcId="{0985AA03-5505-4923-8D17-D63A609267D8}" destId="{01F6DB12-6F98-4727-9CA9-32522E89F221}" srcOrd="6" destOrd="0" parTransId="{B3C6F81E-8346-4FC5-84E0-FD7E54952CED}" sibTransId="{E9E2F50B-645C-4B0D-818B-69060F7AFF0C}"/>
    <dgm:cxn modelId="{EA7D1F94-B3B8-4587-8D72-CF4C8844A382}" srcId="{0985AA03-5505-4923-8D17-D63A609267D8}" destId="{FB6170D0-3702-4C1C-802C-A8B33067EEB5}" srcOrd="7" destOrd="0" parTransId="{B77E48C2-FA36-48E6-8496-CC40E2405354}" sibTransId="{EC17EEB6-B4E5-40EA-AEBC-A7B9DB60C2D4}"/>
    <dgm:cxn modelId="{F29BB41D-065A-476A-97BF-4BCBEAA30EB4}" type="presOf" srcId="{35542428-A44C-4093-8EAD-1020F36CB28A}" destId="{55B13AF2-C137-4C7F-B47A-A0D898CDC88E}" srcOrd="0" destOrd="0" presId="urn:microsoft.com/office/officeart/2005/8/layout/vList3"/>
    <dgm:cxn modelId="{D2544ED5-C820-4EA5-9989-FE005DBCB4AC}" type="presOf" srcId="{FB6170D0-3702-4C1C-802C-A8B33067EEB5}" destId="{228C0659-220A-4C93-A1D4-DB5CAAADDCAE}" srcOrd="0" destOrd="0" presId="urn:microsoft.com/office/officeart/2005/8/layout/vList3"/>
    <dgm:cxn modelId="{97080CC8-B783-4182-B53C-F547E9BCF22A}" type="presOf" srcId="{01F6DB12-6F98-4727-9CA9-32522E89F221}" destId="{1EC4392D-04EE-407C-BE2C-14AA364664D2}" srcOrd="0" destOrd="0" presId="urn:microsoft.com/office/officeart/2005/8/layout/vList3"/>
    <dgm:cxn modelId="{2AA7FF10-D746-44C2-B15B-A4A6376CCD67}" srcId="{0985AA03-5505-4923-8D17-D63A609267D8}" destId="{FA6F2733-242C-4BC4-BC00-C321ABC3226F}" srcOrd="0" destOrd="0" parTransId="{7BCAAD81-6D89-4C9F-A73D-3B031394C6DF}" sibTransId="{BE034D60-FC62-4EBD-AC85-5766EACEB0E4}"/>
    <dgm:cxn modelId="{CB0478B0-2F09-481B-9D34-D3EB59AF7A63}" type="presOf" srcId="{F57563F0-7792-425E-BA69-6606BB1875D9}" destId="{992E72CC-AA31-4A7A-BE5C-4ECC9DA63834}" srcOrd="0" destOrd="0" presId="urn:microsoft.com/office/officeart/2005/8/layout/vList3"/>
    <dgm:cxn modelId="{71E59C26-3377-45D0-BEDF-60A52FFA34E7}" srcId="{0985AA03-5505-4923-8D17-D63A609267D8}" destId="{01166919-52A9-4908-8D80-157C538DCB99}" srcOrd="2" destOrd="0" parTransId="{ECD9FF83-9000-4A23-B83D-ECD595DC3839}" sibTransId="{0D2650F4-D83D-497A-83EB-E36B87854C76}"/>
    <dgm:cxn modelId="{50718B8F-99F3-4CFB-ACD7-D8C6489EA065}" srcId="{0985AA03-5505-4923-8D17-D63A609267D8}" destId="{4E5FCB8E-2AE3-467F-AD65-EFD437AF56D9}" srcOrd="10" destOrd="0" parTransId="{8415DB2D-C0BE-4CD3-8701-B61C0026632E}" sibTransId="{CF962F85-AFE7-4E1D-876D-3F34136327DB}"/>
    <dgm:cxn modelId="{D227A8A3-8DEA-4DC3-B2C7-18A7EE164598}" srcId="{0985AA03-5505-4923-8D17-D63A609267D8}" destId="{E9773C7D-63B8-4F49-A982-D6F122CC4020}" srcOrd="8" destOrd="0" parTransId="{9A1045B1-B98A-4760-8014-6A0D592FDAF4}" sibTransId="{48913177-8EA9-48CB-8F48-5BB5941A14B3}"/>
    <dgm:cxn modelId="{1F7DF632-E682-4B76-ADFF-30C29079CB22}" srcId="{0985AA03-5505-4923-8D17-D63A609267D8}" destId="{D00B70A8-1892-40BD-B440-6B23CD5F2844}" srcOrd="5" destOrd="0" parTransId="{221804E2-A334-4423-A152-D5D4AF2BD706}" sibTransId="{26F3E5B2-41CD-405A-805E-6108BE112F7D}"/>
    <dgm:cxn modelId="{F0D58B17-633B-465C-8049-995FCB19A252}" srcId="{0985AA03-5505-4923-8D17-D63A609267D8}" destId="{46A0B9F8-19EE-4959-8EF4-F48BD3E23C8D}" srcOrd="1" destOrd="0" parTransId="{C7E959BF-B39F-4D13-82E0-319E5AA77519}" sibTransId="{C1545AF7-48D6-4847-A624-EA3EE2354371}"/>
    <dgm:cxn modelId="{34661CE7-3DF4-4FF8-8E64-F2B33C3B3C74}" type="presOf" srcId="{0985AA03-5505-4923-8D17-D63A609267D8}" destId="{4914449F-2088-46CE-B750-16D180231D84}" srcOrd="0" destOrd="0" presId="urn:microsoft.com/office/officeart/2005/8/layout/vList3"/>
    <dgm:cxn modelId="{D683574A-930E-4CC7-98F2-CDAFCF60CDFD}" srcId="{0985AA03-5505-4923-8D17-D63A609267D8}" destId="{F57563F0-7792-425E-BA69-6606BB1875D9}" srcOrd="3" destOrd="0" parTransId="{19B05BC9-4A61-425B-8044-7CBD2F00A411}" sibTransId="{FF3E1687-3C72-45CA-85BE-477B9241A396}"/>
    <dgm:cxn modelId="{DFBB4107-8D31-493D-995F-171E710AF7D7}" type="presOf" srcId="{E9773C7D-63B8-4F49-A982-D6F122CC4020}" destId="{55BE197D-6B3C-4AA1-8170-B224DC7EB771}" srcOrd="0" destOrd="0" presId="urn:microsoft.com/office/officeart/2005/8/layout/vList3"/>
    <dgm:cxn modelId="{8AE4D86C-D7A5-457C-B005-02093A42980D}" type="presOf" srcId="{01166919-52A9-4908-8D80-157C538DCB99}" destId="{EFE2C1DB-3CD0-4C27-B1CC-AC99A6CF0CBE}" srcOrd="0" destOrd="0" presId="urn:microsoft.com/office/officeart/2005/8/layout/vList3"/>
    <dgm:cxn modelId="{5A30ED72-471C-4429-A60C-6590C8D040BE}" srcId="{0985AA03-5505-4923-8D17-D63A609267D8}" destId="{35542428-A44C-4093-8EAD-1020F36CB28A}" srcOrd="9" destOrd="0" parTransId="{BA14C46C-E500-4EEB-B718-8B8600FC2864}" sibTransId="{0F51997B-B796-4E9C-A28C-36FE63AD4ACD}"/>
    <dgm:cxn modelId="{E65C0DA3-1D9A-49C9-B48B-9AFB36A24C02}" type="presOf" srcId="{6C9DA3AA-E372-4227-B3AC-80D247A0904A}" destId="{29CB79A2-63D7-492A-9161-09F8AEF44FEC}" srcOrd="0" destOrd="0" presId="urn:microsoft.com/office/officeart/2005/8/layout/vList3"/>
    <dgm:cxn modelId="{805A68B2-FC9E-4DB6-B43C-3DBC2E76FC78}" type="presOf" srcId="{46A0B9F8-19EE-4959-8EF4-F48BD3E23C8D}" destId="{271EEFB9-F846-4103-B61E-C434650340BF}" srcOrd="0" destOrd="0" presId="urn:microsoft.com/office/officeart/2005/8/layout/vList3"/>
    <dgm:cxn modelId="{A82CC567-8E4D-4BD1-BDB9-892BB807FB56}" type="presOf" srcId="{4E5FCB8E-2AE3-467F-AD65-EFD437AF56D9}" destId="{147D014F-2F49-4316-A967-505684C1FB19}" srcOrd="0" destOrd="0" presId="urn:microsoft.com/office/officeart/2005/8/layout/vList3"/>
    <dgm:cxn modelId="{A4813A31-4DA7-4159-BEC7-C8FFDE59BB29}" srcId="{0985AA03-5505-4923-8D17-D63A609267D8}" destId="{6C9DA3AA-E372-4227-B3AC-80D247A0904A}" srcOrd="4" destOrd="0" parTransId="{1E443B8B-71D3-4ABE-B126-2EB4DE6F6A5C}" sibTransId="{00FA58AD-C262-48B9-B9A3-609E10573DA5}"/>
    <dgm:cxn modelId="{E8884A42-58F8-430D-A376-09D6BE9D6D00}" type="presOf" srcId="{FA6F2733-242C-4BC4-BC00-C321ABC3226F}" destId="{946873E7-80B0-4599-BAFD-FBD2001F6074}" srcOrd="0" destOrd="0" presId="urn:microsoft.com/office/officeart/2005/8/layout/vList3"/>
    <dgm:cxn modelId="{02B55316-7242-49C3-9EE5-5D279544F839}" type="presOf" srcId="{D00B70A8-1892-40BD-B440-6B23CD5F2844}" destId="{7958213D-5EC8-4BCE-837E-A36E80626BC3}" srcOrd="0" destOrd="0" presId="urn:microsoft.com/office/officeart/2005/8/layout/vList3"/>
    <dgm:cxn modelId="{DC130E54-40AF-4D18-A0F7-60B477622DAD}" type="presParOf" srcId="{4914449F-2088-46CE-B750-16D180231D84}" destId="{0C8D55C8-75A2-4B0B-9038-BE5ED380613E}" srcOrd="0" destOrd="0" presId="urn:microsoft.com/office/officeart/2005/8/layout/vList3"/>
    <dgm:cxn modelId="{4C6B3225-D725-4928-AAED-6C8210ECE122}" type="presParOf" srcId="{0C8D55C8-75A2-4B0B-9038-BE5ED380613E}" destId="{C541A177-C3D8-4541-9C39-015B5A0E3778}" srcOrd="0" destOrd="0" presId="urn:microsoft.com/office/officeart/2005/8/layout/vList3"/>
    <dgm:cxn modelId="{4F6F7DC6-F865-4841-A422-4E7BE4B8C4C6}" type="presParOf" srcId="{0C8D55C8-75A2-4B0B-9038-BE5ED380613E}" destId="{946873E7-80B0-4599-BAFD-FBD2001F6074}" srcOrd="1" destOrd="0" presId="urn:microsoft.com/office/officeart/2005/8/layout/vList3"/>
    <dgm:cxn modelId="{67737151-F01F-4678-9E29-6EF95C4E8818}" type="presParOf" srcId="{4914449F-2088-46CE-B750-16D180231D84}" destId="{188C4200-C104-4C33-890B-52533C7F57E3}" srcOrd="1" destOrd="0" presId="urn:microsoft.com/office/officeart/2005/8/layout/vList3"/>
    <dgm:cxn modelId="{03B24016-0E3F-4E13-80EF-15A65AF0E943}" type="presParOf" srcId="{4914449F-2088-46CE-B750-16D180231D84}" destId="{7D31A4F4-3AD0-47CE-9DBE-1A876C5CD647}" srcOrd="2" destOrd="0" presId="urn:microsoft.com/office/officeart/2005/8/layout/vList3"/>
    <dgm:cxn modelId="{FE46DAE8-8214-4B4B-A23F-7331A18C991B}" type="presParOf" srcId="{7D31A4F4-3AD0-47CE-9DBE-1A876C5CD647}" destId="{F806F326-E276-41B2-9964-F690024A9385}" srcOrd="0" destOrd="0" presId="urn:microsoft.com/office/officeart/2005/8/layout/vList3"/>
    <dgm:cxn modelId="{F9F85850-2C12-4666-839B-44663D9B71BE}" type="presParOf" srcId="{7D31A4F4-3AD0-47CE-9DBE-1A876C5CD647}" destId="{271EEFB9-F846-4103-B61E-C434650340BF}" srcOrd="1" destOrd="0" presId="urn:microsoft.com/office/officeart/2005/8/layout/vList3"/>
    <dgm:cxn modelId="{F29CFB10-9D59-43B5-A2B7-7F674F154157}" type="presParOf" srcId="{4914449F-2088-46CE-B750-16D180231D84}" destId="{0185DE53-19E7-436F-828E-00FBB0A2FAE3}" srcOrd="3" destOrd="0" presId="urn:microsoft.com/office/officeart/2005/8/layout/vList3"/>
    <dgm:cxn modelId="{115B63AC-6B6B-4B00-A845-1E4A7E254A7F}" type="presParOf" srcId="{4914449F-2088-46CE-B750-16D180231D84}" destId="{A1D015A6-3147-47DE-9491-0E50825EFE39}" srcOrd="4" destOrd="0" presId="urn:microsoft.com/office/officeart/2005/8/layout/vList3"/>
    <dgm:cxn modelId="{6EAFB7C8-A07F-4E9D-878E-EED4F5088B23}" type="presParOf" srcId="{A1D015A6-3147-47DE-9491-0E50825EFE39}" destId="{D4658DE3-4339-46BB-9F4B-B733E5998F62}" srcOrd="0" destOrd="0" presId="urn:microsoft.com/office/officeart/2005/8/layout/vList3"/>
    <dgm:cxn modelId="{796781E5-3A92-4C61-9D50-2C15923F5955}" type="presParOf" srcId="{A1D015A6-3147-47DE-9491-0E50825EFE39}" destId="{EFE2C1DB-3CD0-4C27-B1CC-AC99A6CF0CBE}" srcOrd="1" destOrd="0" presId="urn:microsoft.com/office/officeart/2005/8/layout/vList3"/>
    <dgm:cxn modelId="{D77BF980-1AE6-482E-ABBC-4D10920936EF}" type="presParOf" srcId="{4914449F-2088-46CE-B750-16D180231D84}" destId="{0E28C8BA-782C-4FE7-AC95-CDF9D3443CEC}" srcOrd="5" destOrd="0" presId="urn:microsoft.com/office/officeart/2005/8/layout/vList3"/>
    <dgm:cxn modelId="{1E88A273-5149-49D7-B04D-8FFB0EAF1A7A}" type="presParOf" srcId="{4914449F-2088-46CE-B750-16D180231D84}" destId="{B795D605-91FE-470C-820D-BE082FE37A8B}" srcOrd="6" destOrd="0" presId="urn:microsoft.com/office/officeart/2005/8/layout/vList3"/>
    <dgm:cxn modelId="{A468B68E-DF05-4E21-8C94-7565A2CD7BC9}" type="presParOf" srcId="{B795D605-91FE-470C-820D-BE082FE37A8B}" destId="{D7E655C7-AA60-487D-99D1-814878C9DC77}" srcOrd="0" destOrd="0" presId="urn:microsoft.com/office/officeart/2005/8/layout/vList3"/>
    <dgm:cxn modelId="{F08B401B-B702-4B1D-9C47-3B4D95A02B73}" type="presParOf" srcId="{B795D605-91FE-470C-820D-BE082FE37A8B}" destId="{992E72CC-AA31-4A7A-BE5C-4ECC9DA63834}" srcOrd="1" destOrd="0" presId="urn:microsoft.com/office/officeart/2005/8/layout/vList3"/>
    <dgm:cxn modelId="{3E9B2798-1452-4E0D-AEFB-E89FF2A833DF}" type="presParOf" srcId="{4914449F-2088-46CE-B750-16D180231D84}" destId="{270BF0D5-A0FF-4D1E-9E04-1E3087B620F7}" srcOrd="7" destOrd="0" presId="urn:microsoft.com/office/officeart/2005/8/layout/vList3"/>
    <dgm:cxn modelId="{69119A34-E2EA-4958-8F2D-1FE4469C79FA}" type="presParOf" srcId="{4914449F-2088-46CE-B750-16D180231D84}" destId="{7F5097DE-8CAA-4F26-82C4-6596C6602D00}" srcOrd="8" destOrd="0" presId="urn:microsoft.com/office/officeart/2005/8/layout/vList3"/>
    <dgm:cxn modelId="{3D632855-37D4-4259-AD33-12046E537F84}" type="presParOf" srcId="{7F5097DE-8CAA-4F26-82C4-6596C6602D00}" destId="{6A75CFFA-62B2-4E17-B5D7-B12977B8CE16}" srcOrd="0" destOrd="0" presId="urn:microsoft.com/office/officeart/2005/8/layout/vList3"/>
    <dgm:cxn modelId="{715A3181-3E3B-43B7-940E-19B4011EC7A2}" type="presParOf" srcId="{7F5097DE-8CAA-4F26-82C4-6596C6602D00}" destId="{29CB79A2-63D7-492A-9161-09F8AEF44FEC}" srcOrd="1" destOrd="0" presId="urn:microsoft.com/office/officeart/2005/8/layout/vList3"/>
    <dgm:cxn modelId="{D12C3AA7-4757-4E71-886B-3F204572B2EE}" type="presParOf" srcId="{4914449F-2088-46CE-B750-16D180231D84}" destId="{11DA02D7-5530-41D6-AF22-AA43BE15BC09}" srcOrd="9" destOrd="0" presId="urn:microsoft.com/office/officeart/2005/8/layout/vList3"/>
    <dgm:cxn modelId="{B4DD3B7F-0640-4853-AD22-02B1AC9D30B7}" type="presParOf" srcId="{4914449F-2088-46CE-B750-16D180231D84}" destId="{44CE414D-5776-4018-B1C4-B8252CDF1BAA}" srcOrd="10" destOrd="0" presId="urn:microsoft.com/office/officeart/2005/8/layout/vList3"/>
    <dgm:cxn modelId="{E36C8F96-7AA4-44E6-9869-BC013BB3918E}" type="presParOf" srcId="{44CE414D-5776-4018-B1C4-B8252CDF1BAA}" destId="{954233CC-3B49-4D10-AF54-9BDE6F69CB1F}" srcOrd="0" destOrd="0" presId="urn:microsoft.com/office/officeart/2005/8/layout/vList3"/>
    <dgm:cxn modelId="{B9D3800D-3EC4-454B-93AD-AB3EBB76C8D1}" type="presParOf" srcId="{44CE414D-5776-4018-B1C4-B8252CDF1BAA}" destId="{7958213D-5EC8-4BCE-837E-A36E80626BC3}" srcOrd="1" destOrd="0" presId="urn:microsoft.com/office/officeart/2005/8/layout/vList3"/>
    <dgm:cxn modelId="{E4AEFAF9-172F-45A4-B72A-4636D4DFF15C}" type="presParOf" srcId="{4914449F-2088-46CE-B750-16D180231D84}" destId="{ACA4859B-FA00-4CD1-8618-A350E0CB74C6}" srcOrd="11" destOrd="0" presId="urn:microsoft.com/office/officeart/2005/8/layout/vList3"/>
    <dgm:cxn modelId="{3E57883A-F5A8-4FC4-A008-13B0F91A842C}" type="presParOf" srcId="{4914449F-2088-46CE-B750-16D180231D84}" destId="{2A8FDD9E-ADD8-420C-B3FC-51DB664C3E0E}" srcOrd="12" destOrd="0" presId="urn:microsoft.com/office/officeart/2005/8/layout/vList3"/>
    <dgm:cxn modelId="{C0C90409-D099-47E2-AF53-9EBFE63EA856}" type="presParOf" srcId="{2A8FDD9E-ADD8-420C-B3FC-51DB664C3E0E}" destId="{AD70744F-A486-4ECB-95B2-BB246371D5AF}" srcOrd="0" destOrd="0" presId="urn:microsoft.com/office/officeart/2005/8/layout/vList3"/>
    <dgm:cxn modelId="{00B41D26-986E-4453-A7AF-1EBF92B15ECC}" type="presParOf" srcId="{2A8FDD9E-ADD8-420C-B3FC-51DB664C3E0E}" destId="{1EC4392D-04EE-407C-BE2C-14AA364664D2}" srcOrd="1" destOrd="0" presId="urn:microsoft.com/office/officeart/2005/8/layout/vList3"/>
    <dgm:cxn modelId="{2DB98145-F315-4305-906E-4AD0EF1D513C}" type="presParOf" srcId="{4914449F-2088-46CE-B750-16D180231D84}" destId="{EE0F836B-0624-4C1D-8EB2-BA515AFF009F}" srcOrd="13" destOrd="0" presId="urn:microsoft.com/office/officeart/2005/8/layout/vList3"/>
    <dgm:cxn modelId="{055647F4-605D-4329-86B8-A2613295ECF0}" type="presParOf" srcId="{4914449F-2088-46CE-B750-16D180231D84}" destId="{04FCEAEE-1F26-45EA-86A8-168983C42BB5}" srcOrd="14" destOrd="0" presId="urn:microsoft.com/office/officeart/2005/8/layout/vList3"/>
    <dgm:cxn modelId="{B567FCD5-174D-47A2-89AC-47202FE68667}" type="presParOf" srcId="{04FCEAEE-1F26-45EA-86A8-168983C42BB5}" destId="{BAA62AEB-26F1-4075-A171-AABE867FB67A}" srcOrd="0" destOrd="0" presId="urn:microsoft.com/office/officeart/2005/8/layout/vList3"/>
    <dgm:cxn modelId="{4276088B-63A8-46C2-A1E3-F083A417103B}" type="presParOf" srcId="{04FCEAEE-1F26-45EA-86A8-168983C42BB5}" destId="{228C0659-220A-4C93-A1D4-DB5CAAADDCAE}" srcOrd="1" destOrd="0" presId="urn:microsoft.com/office/officeart/2005/8/layout/vList3"/>
    <dgm:cxn modelId="{AE8E9A95-DC52-4D9F-8023-22EC544B2714}" type="presParOf" srcId="{4914449F-2088-46CE-B750-16D180231D84}" destId="{8704953E-CE9D-4136-94C0-71E0C1D85322}" srcOrd="15" destOrd="0" presId="urn:microsoft.com/office/officeart/2005/8/layout/vList3"/>
    <dgm:cxn modelId="{1676F5F9-D2D5-4EAF-AC5C-3D0DF24884AF}" type="presParOf" srcId="{4914449F-2088-46CE-B750-16D180231D84}" destId="{3724F190-7039-40EA-A453-DCC6C0D7DBB9}" srcOrd="16" destOrd="0" presId="urn:microsoft.com/office/officeart/2005/8/layout/vList3"/>
    <dgm:cxn modelId="{607BE2F7-79BF-49FD-ABC2-8DF5E8BF0BAF}" type="presParOf" srcId="{3724F190-7039-40EA-A453-DCC6C0D7DBB9}" destId="{824E140B-3436-4A74-A0EF-9C490C3BE7CB}" srcOrd="0" destOrd="0" presId="urn:microsoft.com/office/officeart/2005/8/layout/vList3"/>
    <dgm:cxn modelId="{5F08F6E4-571D-4120-979C-A4D8BE958650}" type="presParOf" srcId="{3724F190-7039-40EA-A453-DCC6C0D7DBB9}" destId="{55BE197D-6B3C-4AA1-8170-B224DC7EB771}" srcOrd="1" destOrd="0" presId="urn:microsoft.com/office/officeart/2005/8/layout/vList3"/>
    <dgm:cxn modelId="{18A83B0A-8D83-4368-AB47-8C2608B81776}" type="presParOf" srcId="{4914449F-2088-46CE-B750-16D180231D84}" destId="{F9242A92-35FA-487A-9F1E-A0971229EFE7}" srcOrd="17" destOrd="0" presId="urn:microsoft.com/office/officeart/2005/8/layout/vList3"/>
    <dgm:cxn modelId="{5C525708-61FF-4B3F-8A3E-0AAAB5589CCF}" type="presParOf" srcId="{4914449F-2088-46CE-B750-16D180231D84}" destId="{722DC9CC-88AB-4500-9FF8-3D6B7EAA1758}" srcOrd="18" destOrd="0" presId="urn:microsoft.com/office/officeart/2005/8/layout/vList3"/>
    <dgm:cxn modelId="{FAA4ECD4-4B84-4D7B-BA8E-A390A676BC3E}" type="presParOf" srcId="{722DC9CC-88AB-4500-9FF8-3D6B7EAA1758}" destId="{3016D14F-2B86-4666-AE64-2454AB03E18A}" srcOrd="0" destOrd="0" presId="urn:microsoft.com/office/officeart/2005/8/layout/vList3"/>
    <dgm:cxn modelId="{CE9A1E51-62D4-4D17-9623-6CC0486CE35E}" type="presParOf" srcId="{722DC9CC-88AB-4500-9FF8-3D6B7EAA1758}" destId="{55B13AF2-C137-4C7F-B47A-A0D898CDC88E}" srcOrd="1" destOrd="0" presId="urn:microsoft.com/office/officeart/2005/8/layout/vList3"/>
    <dgm:cxn modelId="{6465FDAD-F1E1-4EFF-A984-042F773BB900}" type="presParOf" srcId="{4914449F-2088-46CE-B750-16D180231D84}" destId="{2273FEE0-C4E1-49C6-A320-9D48F047FDF2}" srcOrd="19" destOrd="0" presId="urn:microsoft.com/office/officeart/2005/8/layout/vList3"/>
    <dgm:cxn modelId="{B02A9E16-61D4-4918-B0C7-387F5FE77392}" type="presParOf" srcId="{4914449F-2088-46CE-B750-16D180231D84}" destId="{B68BCB5C-86CA-4E06-8E67-0D6BD852C603}" srcOrd="20" destOrd="0" presId="urn:microsoft.com/office/officeart/2005/8/layout/vList3"/>
    <dgm:cxn modelId="{CAD9BB79-CBF1-4EB1-8D01-428A0EADACA5}" type="presParOf" srcId="{B68BCB5C-86CA-4E06-8E67-0D6BD852C603}" destId="{5CA95842-402D-4091-87DF-2D4F85D3E593}" srcOrd="0" destOrd="0" presId="urn:microsoft.com/office/officeart/2005/8/layout/vList3"/>
    <dgm:cxn modelId="{25790D5D-3D52-4C7C-9612-D84F7CD93679}" type="presParOf" srcId="{B68BCB5C-86CA-4E06-8E67-0D6BD852C603}" destId="{147D014F-2F49-4316-A967-505684C1FB19}" srcOrd="1" destOrd="0" presId="urn:microsoft.com/office/officeart/2005/8/layout/vList3"/>
  </dgm:cxnLst>
  <dgm:bg/>
  <dgm:whole/>
</dgm:dataModel>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12/28/2025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8BD707-D9CF-40AE-B4C6-C98DA3205C09}" type="datetimeFigureOut">
              <a:rPr lang="en-US" smtClean="0"/>
              <a:pPr/>
              <a:t>12/28/2025</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ow To Harvest Cut Flowers: Harvesting Flowers From Cutting Gardens"/>
          <p:cNvPicPr>
            <a:picLocks noChangeAspect="1" noChangeArrowheads="1"/>
          </p:cNvPicPr>
          <p:nvPr/>
        </p:nvPicPr>
        <p:blipFill>
          <a:blip r:embed="rId2"/>
          <a:srcRect/>
          <a:stretch>
            <a:fillRect/>
          </a:stretch>
        </p:blipFill>
        <p:spPr bwMode="auto">
          <a:xfrm>
            <a:off x="381000" y="457200"/>
            <a:ext cx="4368800" cy="3276600"/>
          </a:xfrm>
          <a:prstGeom prst="rect">
            <a:avLst/>
          </a:prstGeom>
          <a:noFill/>
        </p:spPr>
      </p:pic>
      <p:pic>
        <p:nvPicPr>
          <p:cNvPr id="13316" name="Picture 4" descr="कट फ्लावर की कटाई के बाद देखभाल या हैंडलिंग कैसे करें। - Krishisewa"/>
          <p:cNvPicPr>
            <a:picLocks noChangeAspect="1" noChangeArrowheads="1"/>
          </p:cNvPicPr>
          <p:nvPr/>
        </p:nvPicPr>
        <p:blipFill>
          <a:blip r:embed="rId3"/>
          <a:srcRect/>
          <a:stretch>
            <a:fillRect/>
          </a:stretch>
        </p:blipFill>
        <p:spPr bwMode="auto">
          <a:xfrm>
            <a:off x="4419600" y="3479742"/>
            <a:ext cx="4191000" cy="2790857"/>
          </a:xfrm>
          <a:prstGeom prst="rect">
            <a:avLst/>
          </a:prstGeom>
          <a:noFill/>
        </p:spPr>
      </p:pic>
      <p:sp>
        <p:nvSpPr>
          <p:cNvPr id="4" name="TextBox 3"/>
          <p:cNvSpPr txBox="1"/>
          <p:nvPr/>
        </p:nvSpPr>
        <p:spPr>
          <a:xfrm>
            <a:off x="5715000" y="1524000"/>
            <a:ext cx="2141933" cy="132343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IN"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ush Script MT" pitchFamily="66" charset="0"/>
              </a:rPr>
              <a:t>WEL</a:t>
            </a:r>
            <a:endParaRPr lang="en-US"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ush Script MT" pitchFamily="66" charset="0"/>
            </a:endParaRPr>
          </a:p>
        </p:txBody>
      </p:sp>
      <p:sp>
        <p:nvSpPr>
          <p:cNvPr id="5" name="TextBox 4"/>
          <p:cNvSpPr txBox="1"/>
          <p:nvPr/>
        </p:nvSpPr>
        <p:spPr>
          <a:xfrm>
            <a:off x="990601" y="4419600"/>
            <a:ext cx="320040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IN" sz="7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r>
              <a:rPr lang="en-IN" sz="7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ush Script MT" pitchFamily="66" charset="0"/>
              </a:rPr>
              <a:t>COME</a:t>
            </a:r>
            <a:endParaRPr lang="en-US" sz="7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rush Script MT"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228600"/>
            <a:ext cx="8153399" cy="52322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STORAGE</a:t>
            </a:r>
            <a:endPar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3" name="Rectangle 2"/>
          <p:cNvSpPr/>
          <p:nvPr/>
        </p:nvSpPr>
        <p:spPr>
          <a:xfrm>
            <a:off x="762000" y="838200"/>
            <a:ext cx="7924800"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449263" indent="-449263" algn="just">
              <a:buFont typeface="Wingdings" pitchFamily="2" charset="2"/>
              <a:buChar char="q"/>
            </a:pPr>
            <a:r>
              <a:rPr lang="en-US" sz="2000" dirty="0" smtClean="0">
                <a:latin typeface="Times New Roman" pitchFamily="18" charset="0"/>
                <a:cs typeface="Times New Roman" pitchFamily="18" charset="0"/>
              </a:rPr>
              <a:t>Temperature and relative humidity play a very important role during storage. Low temperature reduces respiration, transpiration, enzymatic activity and microbial activity. </a:t>
            </a:r>
          </a:p>
          <a:p>
            <a:pPr marL="449263" indent="-449263" algn="just">
              <a:buFont typeface="Wingdings" pitchFamily="2" charset="2"/>
              <a:buChar char="q"/>
            </a:pPr>
            <a:r>
              <a:rPr lang="en-US" sz="2000" dirty="0" smtClean="0">
                <a:latin typeface="Times New Roman" pitchFamily="18" charset="0"/>
                <a:cs typeface="Times New Roman" pitchFamily="18" charset="0"/>
              </a:rPr>
              <a:t> Most of the flowers are well stored between 20 – 40 C except tropical orchids and </a:t>
            </a:r>
            <a:r>
              <a:rPr lang="en-US" sz="2000" dirty="0" err="1" smtClean="0">
                <a:latin typeface="Times New Roman" pitchFamily="18" charset="0"/>
                <a:cs typeface="Times New Roman" pitchFamily="18" charset="0"/>
              </a:rPr>
              <a:t>anthurium</a:t>
            </a:r>
            <a:r>
              <a:rPr lang="en-US" sz="2000" dirty="0" smtClean="0">
                <a:latin typeface="Times New Roman" pitchFamily="18" charset="0"/>
                <a:cs typeface="Times New Roman" pitchFamily="18" charset="0"/>
              </a:rPr>
              <a:t> which have to be stored above 100 C and the relative humidity should be 90-95%.</a:t>
            </a:r>
            <a:endParaRPr lang="en-US" sz="2000" dirty="0">
              <a:latin typeface="Times New Roman" pitchFamily="18" charset="0"/>
              <a:cs typeface="Times New Roman" pitchFamily="18" charset="0"/>
            </a:endParaRPr>
          </a:p>
        </p:txBody>
      </p:sp>
      <p:sp>
        <p:nvSpPr>
          <p:cNvPr id="4" name="Down Arrow 3"/>
          <p:cNvSpPr/>
          <p:nvPr/>
        </p:nvSpPr>
        <p:spPr>
          <a:xfrm>
            <a:off x="4800600" y="2895600"/>
            <a:ext cx="533400" cy="609600"/>
          </a:xfrm>
          <a:prstGeom prst="downArrow">
            <a:avLst>
              <a:gd name="adj1" fmla="val 50000"/>
              <a:gd name="adj2" fmla="val 52810"/>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US"/>
          </a:p>
        </p:txBody>
      </p:sp>
      <p:sp>
        <p:nvSpPr>
          <p:cNvPr id="5" name="Oval 4"/>
          <p:cNvSpPr/>
          <p:nvPr/>
        </p:nvSpPr>
        <p:spPr>
          <a:xfrm>
            <a:off x="2819400" y="3124200"/>
            <a:ext cx="1828800" cy="9906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Dry Pack Storages </a:t>
            </a:r>
            <a:endParaRPr lang="en-US" dirty="0"/>
          </a:p>
        </p:txBody>
      </p:sp>
      <p:sp>
        <p:nvSpPr>
          <p:cNvPr id="6" name="Oval 5"/>
          <p:cNvSpPr/>
          <p:nvPr/>
        </p:nvSpPr>
        <p:spPr>
          <a:xfrm>
            <a:off x="5410200" y="3200400"/>
            <a:ext cx="1752600" cy="99060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t>Wet Pack Storages</a:t>
            </a:r>
            <a:endParaRPr lang="en-US" dirty="0"/>
          </a:p>
        </p:txBody>
      </p:sp>
      <p:sp>
        <p:nvSpPr>
          <p:cNvPr id="8" name="Rounded Rectangle 7"/>
          <p:cNvSpPr/>
          <p:nvPr/>
        </p:nvSpPr>
        <p:spPr>
          <a:xfrm>
            <a:off x="533400" y="4114800"/>
            <a:ext cx="3048000" cy="22860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 </a:t>
            </a:r>
            <a:r>
              <a:rPr lang="en-US" sz="2000" dirty="0" smtClean="0">
                <a:latin typeface="Times New Roman" pitchFamily="18" charset="0"/>
                <a:cs typeface="Times New Roman" pitchFamily="18" charset="0"/>
              </a:rPr>
              <a:t>Dry pack storage is for long term storage and the flowers are stored at pressure between 10 – 60 mm Hg at 00 C – 20 C. </a:t>
            </a:r>
            <a:endParaRPr lang="en-US" sz="2000" dirty="0">
              <a:latin typeface="Times New Roman" pitchFamily="18" charset="0"/>
              <a:cs typeface="Times New Roman" pitchFamily="18" charset="0"/>
            </a:endParaRPr>
          </a:p>
        </p:txBody>
      </p:sp>
      <p:sp>
        <p:nvSpPr>
          <p:cNvPr id="9" name="Rounded Rectangle 8"/>
          <p:cNvSpPr/>
          <p:nvPr/>
        </p:nvSpPr>
        <p:spPr>
          <a:xfrm>
            <a:off x="5181600" y="4267200"/>
            <a:ext cx="3429000" cy="20574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 </a:t>
            </a:r>
            <a:r>
              <a:rPr lang="en-US" sz="2000" dirty="0" smtClean="0">
                <a:latin typeface="Times New Roman" pitchFamily="18" charset="0"/>
                <a:cs typeface="Times New Roman" pitchFamily="18" charset="0"/>
              </a:rPr>
              <a:t>Wet storage is for short period.  The cut ends of the flower are dipped either in water or preservative solution for 4-6 hr or more at 40 C. </a:t>
            </a:r>
            <a:endParaRPr lang="en-US"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001000" cy="400110"/>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dirty="0" smtClean="0"/>
              <a:t> </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STORAGE TEMPERATURES FOR DIFFERENT CUT FLOWERS</a:t>
            </a:r>
            <a:endParaRPr lang="en-US" sz="2000" dirty="0">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533400" y="838200"/>
          <a:ext cx="8077200" cy="4855120"/>
        </p:xfrm>
        <a:graphic>
          <a:graphicData uri="http://schemas.openxmlformats.org/drawingml/2006/table">
            <a:tbl>
              <a:tblPr firstRow="1" bandRow="1">
                <a:tableStyleId>{BDBED569-4797-4DF1-A0F4-6AAB3CD982D8}</a:tableStyleId>
              </a:tblPr>
              <a:tblGrid>
                <a:gridCol w="3019514"/>
                <a:gridCol w="2642075"/>
                <a:gridCol w="2415611"/>
              </a:tblGrid>
              <a:tr h="984522">
                <a:tc>
                  <a:txBody>
                    <a:bodyPr/>
                    <a:lstStyle/>
                    <a:p>
                      <a:r>
                        <a:rPr lang="en-US" sz="2000" dirty="0" smtClean="0">
                          <a:latin typeface="Times New Roman" pitchFamily="18" charset="0"/>
                          <a:cs typeface="Times New Roman" pitchFamily="18" charset="0"/>
                        </a:rPr>
                        <a:t> Flowers </a:t>
                      </a:r>
                      <a:endParaRPr lang="en-US" sz="2000" dirty="0">
                        <a:latin typeface="Times New Roman" pitchFamily="18" charset="0"/>
                        <a:cs typeface="Times New Roman" pitchFamily="18" charset="0"/>
                      </a:endParaRPr>
                    </a:p>
                  </a:txBody>
                  <a:tcPr/>
                </a:tc>
                <a:tc>
                  <a:txBody>
                    <a:bodyPr/>
                    <a:lstStyle/>
                    <a:p>
                      <a:r>
                        <a:rPr lang="it-IT" sz="2000" dirty="0" smtClean="0">
                          <a:latin typeface="Times New Roman" pitchFamily="18" charset="0"/>
                          <a:cs typeface="Times New Roman" pitchFamily="18" charset="0"/>
                        </a:rPr>
                        <a:t>Storage Approximate storage</a:t>
                      </a:r>
                      <a:endParaRPr lang="en-US" sz="2000"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000" dirty="0" smtClean="0">
                          <a:latin typeface="Times New Roman" pitchFamily="18" charset="0"/>
                          <a:cs typeface="Times New Roman" pitchFamily="18" charset="0"/>
                        </a:rPr>
                        <a:t>Temperature (0C) period</a:t>
                      </a:r>
                    </a:p>
                    <a:p>
                      <a:endParaRPr lang="en-US" sz="2000" dirty="0">
                        <a:latin typeface="Times New Roman" pitchFamily="18" charset="0"/>
                        <a:cs typeface="Times New Roman" pitchFamily="18" charset="0"/>
                      </a:endParaRPr>
                    </a:p>
                  </a:txBody>
                  <a:tcPr/>
                </a:tc>
              </a:tr>
              <a:tr h="746760">
                <a:tc>
                  <a:txBody>
                    <a:bodyPr/>
                    <a:lstStyle/>
                    <a:p>
                      <a:r>
                        <a:rPr lang="en-US" sz="2000" dirty="0" smtClean="0">
                          <a:latin typeface="Times New Roman" pitchFamily="18" charset="0"/>
                          <a:cs typeface="Times New Roman" pitchFamily="18" charset="0"/>
                        </a:rPr>
                        <a:t>Rose  (in preservative)</a:t>
                      </a:r>
                    </a:p>
                    <a:p>
                      <a:r>
                        <a:rPr lang="en-US" sz="2000" dirty="0" smtClean="0">
                          <a:latin typeface="Times New Roman" pitchFamily="18" charset="0"/>
                          <a:cs typeface="Times New Roman" pitchFamily="18" charset="0"/>
                        </a:rPr>
                        <a:t>Rose (dry pack)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0.5-20.5-0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4-5 days 2 weeks</a:t>
                      </a:r>
                      <a:endParaRPr lang="en-US" sz="2000" dirty="0">
                        <a:latin typeface="Times New Roman" pitchFamily="18" charset="0"/>
                        <a:cs typeface="Times New Roman" pitchFamily="18" charset="0"/>
                      </a:endParaRPr>
                    </a:p>
                  </a:txBody>
                  <a:tcPr/>
                </a:tc>
              </a:tr>
              <a:tr h="686181">
                <a:tc>
                  <a:txBody>
                    <a:bodyPr/>
                    <a:lstStyle/>
                    <a:p>
                      <a:r>
                        <a:rPr lang="en-US" sz="2000" dirty="0" smtClean="0">
                          <a:latin typeface="Times New Roman" pitchFamily="18" charset="0"/>
                          <a:cs typeface="Times New Roman" pitchFamily="18" charset="0"/>
                        </a:rPr>
                        <a:t> Carnation (flowers) Carnation (buds)</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0.5-00.5-0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3-4 weeks 4-12 weeks </a:t>
                      </a:r>
                      <a:endParaRPr lang="en-US" sz="2000" dirty="0">
                        <a:latin typeface="Times New Roman" pitchFamily="18" charset="0"/>
                        <a:cs typeface="Times New Roman" pitchFamily="18" charset="0"/>
                      </a:endParaRPr>
                    </a:p>
                  </a:txBody>
                  <a:tcPr/>
                </a:tc>
              </a:tr>
              <a:tr h="567819">
                <a:tc>
                  <a:txBody>
                    <a:bodyPr/>
                    <a:lstStyle/>
                    <a:p>
                      <a:r>
                        <a:rPr lang="en-US" sz="2000" dirty="0" smtClean="0">
                          <a:latin typeface="Times New Roman" pitchFamily="18" charset="0"/>
                          <a:cs typeface="Times New Roman" pitchFamily="18" charset="0"/>
                        </a:rPr>
                        <a:t>Chrysanthemum</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0.5-0</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3-4 weeks</a:t>
                      </a:r>
                      <a:endParaRPr lang="en-US" sz="2000" dirty="0">
                        <a:latin typeface="Times New Roman" pitchFamily="18" charset="0"/>
                        <a:cs typeface="Times New Roman" pitchFamily="18" charset="0"/>
                      </a:endParaRPr>
                    </a:p>
                  </a:txBody>
                  <a:tcPr/>
                </a:tc>
              </a:tr>
              <a:tr h="411668">
                <a:tc>
                  <a:txBody>
                    <a:bodyPr/>
                    <a:lstStyle/>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Anthurium</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13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2-4 weeks</a:t>
                      </a:r>
                      <a:endParaRPr lang="en-US" sz="2000" dirty="0">
                        <a:latin typeface="Times New Roman" pitchFamily="18" charset="0"/>
                        <a:cs typeface="Times New Roman" pitchFamily="18" charset="0"/>
                      </a:endParaRPr>
                    </a:p>
                  </a:txBody>
                  <a:tcPr/>
                </a:tc>
              </a:tr>
              <a:tr h="387842">
                <a:tc>
                  <a:txBody>
                    <a:bodyPr/>
                    <a:lstStyle/>
                    <a:p>
                      <a:r>
                        <a:rPr lang="en-US" sz="2000" dirty="0" smtClean="0">
                          <a:latin typeface="Times New Roman" pitchFamily="18" charset="0"/>
                          <a:cs typeface="Times New Roman" pitchFamily="18" charset="0"/>
                        </a:rPr>
                        <a:t> Gerbera</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1-4</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1-2 weeks</a:t>
                      </a:r>
                      <a:endParaRPr lang="en-US" sz="2000" dirty="0">
                        <a:latin typeface="Times New Roman" pitchFamily="18" charset="0"/>
                        <a:cs typeface="Times New Roman" pitchFamily="18" charset="0"/>
                      </a:endParaRPr>
                    </a:p>
                  </a:txBody>
                  <a:tcPr/>
                </a:tc>
              </a:tr>
              <a:tr h="387842">
                <a:tc>
                  <a:txBody>
                    <a:bodyPr/>
                    <a:lstStyle/>
                    <a:p>
                      <a:r>
                        <a:rPr lang="en-US" sz="2000" dirty="0" smtClean="0">
                          <a:latin typeface="Times New Roman" pitchFamily="18" charset="0"/>
                          <a:cs typeface="Times New Roman" pitchFamily="18" charset="0"/>
                        </a:rPr>
                        <a:t>Gladiolus</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2-6</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6-8 days</a:t>
                      </a:r>
                      <a:endParaRPr lang="en-US" sz="2000" dirty="0">
                        <a:latin typeface="Times New Roman" pitchFamily="18" charset="0"/>
                        <a:cs typeface="Times New Roman" pitchFamily="18" charset="0"/>
                      </a:endParaRPr>
                    </a:p>
                  </a:txBody>
                  <a:tcPr/>
                </a:tc>
              </a:tr>
              <a:tr h="629513">
                <a:tc>
                  <a:txBody>
                    <a:bodyPr/>
                    <a:lstStyle/>
                    <a:p>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Lilium</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0-1</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2-3 weeks</a:t>
                      </a:r>
                      <a:endParaRPr lang="en-US"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57200"/>
            <a:ext cx="8153400" cy="461665"/>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en-US" dirty="0" smtClean="0"/>
              <a:t> </a:t>
            </a: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CONDITIONING WITH CHEMICAL PRESERVATIVES</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Rectangle 2"/>
          <p:cNvSpPr/>
          <p:nvPr/>
        </p:nvSpPr>
        <p:spPr>
          <a:xfrm>
            <a:off x="685800" y="1066800"/>
            <a:ext cx="7924800" cy="538609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9388" indent="-179388" algn="just">
              <a:buFont typeface="Wingdings" pitchFamily="2" charset="2"/>
              <a:buChar char="ü"/>
            </a:pPr>
            <a:r>
              <a:rPr lang="en-US" sz="2400" dirty="0" smtClean="0">
                <a:latin typeface="Times New Roman" pitchFamily="18" charset="0"/>
                <a:cs typeface="Times New Roman" pitchFamily="18" charset="0"/>
              </a:rPr>
              <a:t>Before packing they are given a treatment called pulsing to extend their shelf life</a:t>
            </a:r>
          </a:p>
          <a:p>
            <a:pPr marL="179388" indent="-179388" algn="just">
              <a:buFont typeface="Wingdings" pitchFamily="2" charset="2"/>
              <a:buChar char="ü"/>
            </a:pPr>
            <a:r>
              <a:rPr lang="en-US" sz="2400" dirty="0" smtClean="0">
                <a:latin typeface="Times New Roman" pitchFamily="18" charset="0"/>
                <a:cs typeface="Times New Roman" pitchFamily="18" charset="0"/>
              </a:rPr>
              <a:t>The main ingredient of various pulsing solutions is sucrose, which is a used higher concentration then in preservative formulations.</a:t>
            </a:r>
          </a:p>
          <a:p>
            <a:pPr algn="just"/>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 </a:t>
            </a:r>
          </a:p>
          <a:p>
            <a:pPr marL="360363" indent="-360363" algn="just"/>
            <a:r>
              <a:rPr lang="en-US" sz="2000" b="1" dirty="0" err="1" smtClean="0">
                <a:latin typeface="Times New Roman" pitchFamily="18" charset="0"/>
                <a:cs typeface="Times New Roman" pitchFamily="18" charset="0"/>
              </a:rPr>
              <a:t>Raktagandha</a:t>
            </a:r>
            <a:r>
              <a:rPr lang="en-US" sz="2000" b="1" dirty="0" smtClean="0">
                <a:latin typeface="Times New Roman" pitchFamily="18" charset="0"/>
                <a:cs typeface="Times New Roman" pitchFamily="18" charset="0"/>
              </a:rPr>
              <a:t> cut roses,</a:t>
            </a:r>
            <a:r>
              <a:rPr lang="en-US" sz="2000" dirty="0" smtClean="0">
                <a:latin typeface="Times New Roman" pitchFamily="18" charset="0"/>
                <a:cs typeface="Times New Roman" pitchFamily="18" charset="0"/>
              </a:rPr>
              <a:t> by sucrose for 24 hrs was found to be the best.  Apart from sugars, pulsing is done with silver nitrate (AgNO3), calcium chloride (CaCl2), calcium nitrate (CaNO3), sodium </a:t>
            </a:r>
            <a:r>
              <a:rPr lang="en-US" sz="2000" dirty="0" err="1" smtClean="0">
                <a:latin typeface="Times New Roman" pitchFamily="18" charset="0"/>
                <a:cs typeface="Times New Roman" pitchFamily="18" charset="0"/>
              </a:rPr>
              <a:t>thiosulphate</a:t>
            </a:r>
            <a:r>
              <a:rPr lang="en-US" sz="2000" dirty="0" smtClean="0">
                <a:latin typeface="Times New Roman" pitchFamily="18" charset="0"/>
                <a:cs typeface="Times New Roman" pitchFamily="18" charset="0"/>
              </a:rPr>
              <a:t> (STS) etc.</a:t>
            </a:r>
          </a:p>
          <a:p>
            <a:pPr marL="360363" indent="-360363" algn="just"/>
            <a:endParaRPr lang="en-US" sz="2000" dirty="0" smtClean="0">
              <a:latin typeface="Times New Roman" pitchFamily="18" charset="0"/>
              <a:cs typeface="Times New Roman" pitchFamily="18" charset="0"/>
            </a:endParaRPr>
          </a:p>
          <a:p>
            <a:pPr marL="360363" indent="-360363" algn="just"/>
            <a:r>
              <a:rPr lang="en-US" sz="2000" dirty="0" smtClean="0">
                <a:latin typeface="Times New Roman" pitchFamily="18" charset="0"/>
                <a:cs typeface="Times New Roman" pitchFamily="18" charset="0"/>
              </a:rPr>
              <a:t> Important biocides used for treating cut flowers are 8-hydroxy </a:t>
            </a:r>
            <a:r>
              <a:rPr lang="en-US" sz="2000" dirty="0" err="1" smtClean="0">
                <a:latin typeface="Times New Roman" pitchFamily="18" charset="0"/>
                <a:cs typeface="Times New Roman" pitchFamily="18" charset="0"/>
              </a:rPr>
              <a:t>quinoline</a:t>
            </a:r>
            <a:r>
              <a:rPr lang="en-US" sz="2000" dirty="0" smtClean="0">
                <a:latin typeface="Times New Roman" pitchFamily="18" charset="0"/>
                <a:cs typeface="Times New Roman" pitchFamily="18" charset="0"/>
              </a:rPr>
              <a:t> citrate (200-600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aluminium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sulphate</a:t>
            </a:r>
            <a:r>
              <a:rPr lang="en-US" sz="2000" dirty="0" smtClean="0">
                <a:latin typeface="Times New Roman" pitchFamily="18" charset="0"/>
                <a:cs typeface="Times New Roman" pitchFamily="18" charset="0"/>
              </a:rPr>
              <a:t> (100300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citric acid (50-1000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slow release chlorine compounds and ammonium compounds (50-200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a:t>
            </a:r>
          </a:p>
          <a:p>
            <a:pPr marL="360363" indent="-360363" algn="just"/>
            <a:r>
              <a:rPr lang="en-US" sz="2000" dirty="0" smtClean="0">
                <a:solidFill>
                  <a:srgbClr val="00B0F0"/>
                </a:solidFill>
                <a:latin typeface="Times New Roman" pitchFamily="18" charset="0"/>
                <a:cs typeface="Times New Roman" pitchFamily="18" charset="0"/>
              </a:rPr>
              <a:t>                                                                                (</a:t>
            </a:r>
            <a:r>
              <a:rPr lang="en-US" sz="2000" dirty="0" err="1" smtClean="0">
                <a:solidFill>
                  <a:srgbClr val="00B0F0"/>
                </a:solidFill>
                <a:latin typeface="Times New Roman" pitchFamily="18" charset="0"/>
                <a:cs typeface="Times New Roman" pitchFamily="18" charset="0"/>
              </a:rPr>
              <a:t>Arora</a:t>
            </a:r>
            <a:r>
              <a:rPr lang="en-US" sz="2000" dirty="0" smtClean="0">
                <a:solidFill>
                  <a:srgbClr val="00B0F0"/>
                </a:solidFill>
                <a:latin typeface="Times New Roman" pitchFamily="18" charset="0"/>
                <a:cs typeface="Times New Roman" pitchFamily="18" charset="0"/>
              </a:rPr>
              <a:t> and Singh, 2002).</a:t>
            </a:r>
            <a:endParaRPr lang="en-US" sz="2000" dirty="0">
              <a:solidFill>
                <a:srgbClr val="00B0F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1"/>
            <a:ext cx="8305800" cy="830997"/>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EXTENDING THE SHELF LIFE BY USING CHEMICAL PRESERVATIVES</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457200" y="1397000"/>
          <a:ext cx="8229600" cy="3310368"/>
        </p:xfrm>
        <a:graphic>
          <a:graphicData uri="http://schemas.openxmlformats.org/drawingml/2006/table">
            <a:tbl>
              <a:tblPr firstRow="1" bandRow="1">
                <a:tableStyleId>{5DA37D80-6434-44D0-A028-1B22A696006F}</a:tableStyleId>
              </a:tblPr>
              <a:tblGrid>
                <a:gridCol w="2743200"/>
                <a:gridCol w="2743200"/>
                <a:gridCol w="2743200"/>
              </a:tblGrid>
              <a:tr h="582556">
                <a:tc>
                  <a:txBody>
                    <a:bodyPr/>
                    <a:lstStyle/>
                    <a:p>
                      <a:r>
                        <a:rPr lang="en-US" sz="2400" dirty="0" smtClean="0">
                          <a:latin typeface="Times New Roman" pitchFamily="18" charset="0"/>
                          <a:cs typeface="Times New Roman" pitchFamily="18" charset="0"/>
                        </a:rPr>
                        <a:t> Cut flower</a:t>
                      </a:r>
                    </a:p>
                    <a:p>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Preservatives</a:t>
                      </a:r>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Vase Life</a:t>
                      </a:r>
                      <a:endParaRPr lang="en-US" sz="2400" dirty="0">
                        <a:latin typeface="Times New Roman" pitchFamily="18" charset="0"/>
                        <a:cs typeface="Times New Roman" pitchFamily="18" charset="0"/>
                      </a:endParaRPr>
                    </a:p>
                  </a:txBody>
                  <a:tcPr/>
                </a:tc>
              </a:tr>
              <a:tr h="832224">
                <a:tc>
                  <a:txBody>
                    <a:bodyPr/>
                    <a:lstStyle/>
                    <a:p>
                      <a:r>
                        <a:rPr lang="en-US" sz="2400" dirty="0" smtClean="0">
                          <a:latin typeface="Times New Roman" pitchFamily="18" charset="0"/>
                          <a:cs typeface="Times New Roman" pitchFamily="18" charset="0"/>
                        </a:rPr>
                        <a:t> Rose</a:t>
                      </a:r>
                    </a:p>
                    <a:p>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3-5% sucrose and 300 </a:t>
                      </a:r>
                      <a:r>
                        <a:rPr lang="en-US" sz="2400" dirty="0" err="1" smtClean="0">
                          <a:latin typeface="Times New Roman" pitchFamily="18" charset="0"/>
                          <a:cs typeface="Times New Roman" pitchFamily="18" charset="0"/>
                        </a:rPr>
                        <a:t>ppm</a:t>
                      </a:r>
                      <a:r>
                        <a:rPr lang="en-US" sz="2400" dirty="0" smtClean="0">
                          <a:latin typeface="Times New Roman" pitchFamily="18" charset="0"/>
                          <a:cs typeface="Times New Roman" pitchFamily="18" charset="0"/>
                        </a:rPr>
                        <a:t> Al</a:t>
                      </a:r>
                      <a:r>
                        <a:rPr lang="en-US" sz="16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So</a:t>
                      </a:r>
                      <a:r>
                        <a:rPr lang="en-US" sz="1800" dirty="0" smtClean="0">
                          <a:latin typeface="Times New Roman" pitchFamily="18" charset="0"/>
                          <a:cs typeface="Times New Roman" pitchFamily="18" charset="0"/>
                        </a:rPr>
                        <a:t>4</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6-9 days</a:t>
                      </a:r>
                      <a:endParaRPr lang="en-US" sz="2400" dirty="0">
                        <a:latin typeface="Times New Roman" pitchFamily="18" charset="0"/>
                        <a:cs typeface="Times New Roman" pitchFamily="18" charset="0"/>
                      </a:endParaRPr>
                    </a:p>
                  </a:txBody>
                  <a:tcPr/>
                </a:tc>
              </a:tr>
              <a:tr h="582556">
                <a:tc>
                  <a:txBody>
                    <a:bodyPr/>
                    <a:lstStyle/>
                    <a:p>
                      <a:r>
                        <a:rPr lang="en-US" sz="2400" dirty="0" smtClean="0">
                          <a:latin typeface="Times New Roman" pitchFamily="18" charset="0"/>
                          <a:cs typeface="Times New Roman" pitchFamily="18" charset="0"/>
                        </a:rPr>
                        <a:t>Gerbera</a:t>
                      </a:r>
                    </a:p>
                    <a:p>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200 m g/l of 8 HQS </a:t>
                      </a:r>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4-5 days</a:t>
                      </a:r>
                      <a:endParaRPr lang="en-US" sz="2400" dirty="0">
                        <a:latin typeface="Times New Roman" pitchFamily="18" charset="0"/>
                        <a:cs typeface="Times New Roman" pitchFamily="18" charset="0"/>
                      </a:endParaRPr>
                    </a:p>
                  </a:txBody>
                  <a:tcPr/>
                </a:tc>
              </a:tr>
              <a:tr h="832224">
                <a:tc>
                  <a:txBody>
                    <a:bodyPr/>
                    <a:lstStyle/>
                    <a:p>
                      <a:r>
                        <a:rPr lang="en-US" sz="2400" dirty="0" smtClean="0">
                          <a:latin typeface="Times New Roman" pitchFamily="18" charset="0"/>
                          <a:cs typeface="Times New Roman" pitchFamily="18" charset="0"/>
                        </a:rPr>
                        <a:t>Chrysanthemum</a:t>
                      </a:r>
                    </a:p>
                    <a:p>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2% Sucrose and Al</a:t>
                      </a:r>
                      <a:r>
                        <a:rPr lang="en-US" sz="1800" dirty="0" smtClean="0">
                          <a:latin typeface="Times New Roman" pitchFamily="18" charset="0"/>
                          <a:cs typeface="Times New Roman" pitchFamily="18" charset="0"/>
                        </a:rPr>
                        <a:t>2 </a:t>
                      </a:r>
                      <a:r>
                        <a:rPr lang="en-US" sz="2400" dirty="0" smtClean="0">
                          <a:latin typeface="Times New Roman" pitchFamily="18" charset="0"/>
                          <a:cs typeface="Times New Roman" pitchFamily="18" charset="0"/>
                        </a:rPr>
                        <a:t>So</a:t>
                      </a:r>
                      <a:r>
                        <a:rPr lang="en-US" sz="1800" dirty="0" smtClean="0">
                          <a:latin typeface="Times New Roman" pitchFamily="18" charset="0"/>
                          <a:cs typeface="Times New Roman" pitchFamily="18" charset="0"/>
                        </a:rPr>
                        <a:t>4 </a:t>
                      </a:r>
                      <a:endParaRPr lang="en-US" sz="24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12-20 days</a:t>
                      </a:r>
                      <a:endParaRPr lang="en-US" sz="2400" dirty="0">
                        <a:latin typeface="Times New Roman" pitchFamily="18" charset="0"/>
                        <a:cs typeface="Times New Roman" pitchFamily="18" charset="0"/>
                      </a:endParaRPr>
                    </a:p>
                  </a:txBody>
                  <a:tcPr/>
                </a:tc>
              </a:tr>
            </a:tbl>
          </a:graphicData>
        </a:graphic>
      </p:graphicFrame>
      <p:sp>
        <p:nvSpPr>
          <p:cNvPr id="4" name="Rectangle 3"/>
          <p:cNvSpPr/>
          <p:nvPr/>
        </p:nvSpPr>
        <p:spPr>
          <a:xfrm>
            <a:off x="457200" y="4800600"/>
            <a:ext cx="8153400" cy="1323439"/>
          </a:xfrm>
          <a:prstGeom prst="rect">
            <a:avLst/>
          </a:prstGeom>
        </p:spPr>
        <p:txBody>
          <a:bodyPr wrap="square">
            <a:spAutoFit/>
          </a:bodyPr>
          <a:lstStyle/>
          <a:p>
            <a:pPr algn="just"/>
            <a:r>
              <a:rPr lang="en-US" sz="2000" dirty="0" smtClean="0">
                <a:latin typeface="Times New Roman" pitchFamily="18" charset="0"/>
                <a:cs typeface="Times New Roman" pitchFamily="18" charset="0"/>
              </a:rPr>
              <a:t>Preservatives are known to improve the quality and longevity of cut flowers.  The ingredients of the floral preservatives are water, sugar, minerals, germicides, organic acids, salts, anti-oxidants, ethylene inhibitors, growth regulators and enzyme inhibitors.</a:t>
            </a:r>
            <a:endParaRPr lang="en-US"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1"/>
            <a:ext cx="8382000" cy="46166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en-US" dirty="0" smtClean="0"/>
              <a:t> </a:t>
            </a: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DIFFERENT GERMICIDES USED IN THE VASE SOLUTION</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533400" y="990601"/>
          <a:ext cx="8077200" cy="5135879"/>
        </p:xfrm>
        <a:graphic>
          <a:graphicData uri="http://schemas.openxmlformats.org/drawingml/2006/table">
            <a:tbl>
              <a:tblPr firstRow="1" bandRow="1">
                <a:tableStyleId>{BC89EF96-8CEA-46FF-86C4-4CE0E7609802}</a:tableStyleId>
              </a:tblPr>
              <a:tblGrid>
                <a:gridCol w="3048000"/>
                <a:gridCol w="2336800"/>
                <a:gridCol w="2692400"/>
              </a:tblGrid>
              <a:tr h="733697">
                <a:tc>
                  <a:txBody>
                    <a:bodyPr/>
                    <a:lstStyle/>
                    <a:p>
                      <a:pPr algn="ctr"/>
                      <a:r>
                        <a:rPr lang="en-US" sz="2000" dirty="0" smtClean="0">
                          <a:latin typeface="Times New Roman" pitchFamily="18" charset="0"/>
                          <a:cs typeface="Times New Roman" pitchFamily="18" charset="0"/>
                        </a:rPr>
                        <a:t> Name of the compounds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Commonly</a:t>
                      </a:r>
                    </a:p>
                    <a:p>
                      <a:pPr algn="ct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Ranges used symbols</a:t>
                      </a:r>
                      <a:endParaRPr lang="en-US" sz="2000" dirty="0">
                        <a:latin typeface="Times New Roman" pitchFamily="18" charset="0"/>
                        <a:cs typeface="Times New Roman" pitchFamily="18" charset="0"/>
                      </a:endParaRPr>
                    </a:p>
                  </a:txBody>
                  <a:tcPr/>
                </a:tc>
              </a:tr>
              <a:tr h="1052696">
                <a:tc>
                  <a:txBody>
                    <a:bodyPr/>
                    <a:lstStyle/>
                    <a:p>
                      <a:pPr algn="ctr"/>
                      <a:r>
                        <a:rPr lang="en-US" sz="2000" dirty="0" smtClean="0">
                          <a:latin typeface="Times New Roman" pitchFamily="18" charset="0"/>
                          <a:cs typeface="Times New Roman" pitchFamily="18" charset="0"/>
                        </a:rPr>
                        <a:t> 8-hydroxyquinoline </a:t>
                      </a:r>
                      <a:r>
                        <a:rPr lang="en-US" sz="2000" dirty="0" err="1" smtClean="0">
                          <a:latin typeface="Times New Roman" pitchFamily="18" charset="0"/>
                          <a:cs typeface="Times New Roman" pitchFamily="18" charset="0"/>
                        </a:rPr>
                        <a:t>sulphate</a:t>
                      </a:r>
                      <a:endParaRPr lang="en-US" sz="2000" dirty="0" smtClean="0">
                        <a:latin typeface="Times New Roman" pitchFamily="18" charset="0"/>
                        <a:cs typeface="Times New Roman" pitchFamily="18" charset="0"/>
                      </a:endParaRPr>
                    </a:p>
                    <a:p>
                      <a:pPr algn="ct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8-HQS</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200-600 </a:t>
                      </a:r>
                      <a:r>
                        <a:rPr lang="en-US" sz="2000" dirty="0" err="1" smtClean="0">
                          <a:latin typeface="Times New Roman" pitchFamily="18" charset="0"/>
                          <a:cs typeface="Times New Roman" pitchFamily="18" charset="0"/>
                        </a:rPr>
                        <a:t>ppm</a:t>
                      </a:r>
                      <a:endParaRPr lang="en-US" sz="2000" dirty="0">
                        <a:latin typeface="Times New Roman" pitchFamily="18" charset="0"/>
                        <a:cs typeface="Times New Roman" pitchFamily="18" charset="0"/>
                      </a:endParaRPr>
                    </a:p>
                  </a:txBody>
                  <a:tcPr/>
                </a:tc>
              </a:tr>
              <a:tr h="733697">
                <a:tc>
                  <a:txBody>
                    <a:bodyPr/>
                    <a:lstStyle/>
                    <a:p>
                      <a:pPr algn="ctr"/>
                      <a:r>
                        <a:rPr lang="it-IT" sz="2000" dirty="0" smtClean="0">
                          <a:latin typeface="Times New Roman" pitchFamily="18" charset="0"/>
                          <a:cs typeface="Times New Roman" pitchFamily="18" charset="0"/>
                        </a:rPr>
                        <a:t> Silver nitrate</a:t>
                      </a:r>
                    </a:p>
                    <a:p>
                      <a:pPr algn="ctr"/>
                      <a:endParaRPr lang="en-US" sz="2000" dirty="0">
                        <a:latin typeface="Times New Roman" pitchFamily="18" charset="0"/>
                        <a:cs typeface="Times New Roman" pitchFamily="18" charset="0"/>
                      </a:endParaRPr>
                    </a:p>
                  </a:txBody>
                  <a:tcPr/>
                </a:tc>
                <a:tc>
                  <a:txBody>
                    <a:bodyPr/>
                    <a:lstStyle/>
                    <a:p>
                      <a:pPr algn="ctr"/>
                      <a:r>
                        <a:rPr lang="it-IT" sz="2000" dirty="0" smtClean="0">
                          <a:latin typeface="Times New Roman" pitchFamily="18" charset="0"/>
                          <a:cs typeface="Times New Roman" pitchFamily="18" charset="0"/>
                        </a:rPr>
                        <a:t>AgNO</a:t>
                      </a:r>
                      <a:r>
                        <a:rPr lang="it-IT" sz="1400" dirty="0" smtClean="0">
                          <a:latin typeface="Times New Roman" pitchFamily="18" charset="0"/>
                          <a:cs typeface="Times New Roman" pitchFamily="18" charset="0"/>
                        </a:rPr>
                        <a:t>3</a:t>
                      </a:r>
                      <a:endParaRPr lang="en-US" sz="2000" dirty="0">
                        <a:latin typeface="Times New Roman" pitchFamily="18" charset="0"/>
                        <a:cs typeface="Times New Roman" pitchFamily="18" charset="0"/>
                      </a:endParaRPr>
                    </a:p>
                  </a:txBody>
                  <a:tcPr/>
                </a:tc>
                <a:tc>
                  <a:txBody>
                    <a:bodyPr/>
                    <a:lstStyle/>
                    <a:p>
                      <a:pPr algn="ctr"/>
                      <a:r>
                        <a:rPr lang="it-IT" sz="2000" dirty="0" smtClean="0">
                          <a:latin typeface="Times New Roman" pitchFamily="18" charset="0"/>
                          <a:cs typeface="Times New Roman" pitchFamily="18" charset="0"/>
                        </a:rPr>
                        <a:t>10-200 ppm</a:t>
                      </a:r>
                      <a:endParaRPr lang="en-US" sz="2000" dirty="0">
                        <a:latin typeface="Times New Roman" pitchFamily="18" charset="0"/>
                        <a:cs typeface="Times New Roman" pitchFamily="18" charset="0"/>
                      </a:endParaRPr>
                    </a:p>
                  </a:txBody>
                  <a:tcPr/>
                </a:tc>
              </a:tr>
              <a:tr h="414698">
                <a:tc>
                  <a:txBody>
                    <a:bodyPr/>
                    <a:lstStyle/>
                    <a:p>
                      <a:pPr algn="ctr"/>
                      <a:r>
                        <a:rPr lang="en-US" sz="2000" dirty="0" smtClean="0">
                          <a:latin typeface="Times New Roman" pitchFamily="18" charset="0"/>
                          <a:cs typeface="Times New Roman" pitchFamily="18" charset="0"/>
                        </a:rPr>
                        <a:t>Silver </a:t>
                      </a:r>
                      <a:r>
                        <a:rPr lang="en-US" sz="2000" dirty="0" err="1" smtClean="0">
                          <a:latin typeface="Times New Roman" pitchFamily="18" charset="0"/>
                          <a:cs typeface="Times New Roman" pitchFamily="18" charset="0"/>
                        </a:rPr>
                        <a:t>thiosulphate</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STS</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0.2-4 </a:t>
                      </a:r>
                      <a:r>
                        <a:rPr lang="en-US" sz="2000" dirty="0" err="1" smtClean="0">
                          <a:latin typeface="Times New Roman" pitchFamily="18" charset="0"/>
                          <a:cs typeface="Times New Roman" pitchFamily="18" charset="0"/>
                        </a:rPr>
                        <a:t>mM</a:t>
                      </a:r>
                      <a:endParaRPr lang="en-US" sz="2000" dirty="0">
                        <a:latin typeface="Times New Roman" pitchFamily="18" charset="0"/>
                        <a:cs typeface="Times New Roman" pitchFamily="18" charset="0"/>
                      </a:endParaRPr>
                    </a:p>
                  </a:txBody>
                  <a:tcPr/>
                </a:tc>
              </a:tr>
              <a:tr h="733697">
                <a:tc>
                  <a:txBody>
                    <a:bodyPr/>
                    <a:lstStyle/>
                    <a:p>
                      <a:pPr algn="ctr"/>
                      <a:r>
                        <a:rPr lang="en-US" sz="2000" dirty="0" err="1" smtClean="0">
                          <a:latin typeface="Times New Roman" pitchFamily="18" charset="0"/>
                          <a:cs typeface="Times New Roman" pitchFamily="18" charset="0"/>
                        </a:rPr>
                        <a:t>Thiobendazole</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TBZ</a:t>
                      </a:r>
                      <a:endParaRPr lang="en-US" sz="20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5-300 </a:t>
                      </a:r>
                      <a:r>
                        <a:rPr lang="en-US" sz="2000" dirty="0" err="1" smtClean="0">
                          <a:latin typeface="Times New Roman" pitchFamily="18" charset="0"/>
                          <a:cs typeface="Times New Roman" pitchFamily="18" charset="0"/>
                        </a:rPr>
                        <a:t>ppm</a:t>
                      </a:r>
                      <a:endParaRPr lang="en-US" sz="2000" dirty="0" smtClean="0">
                        <a:latin typeface="Times New Roman" pitchFamily="18" charset="0"/>
                        <a:cs typeface="Times New Roman" pitchFamily="18" charset="0"/>
                      </a:endParaRPr>
                    </a:p>
                    <a:p>
                      <a:pPr algn="ctr"/>
                      <a:endParaRPr lang="en-US" sz="2000" dirty="0">
                        <a:latin typeface="Times New Roman" pitchFamily="18" charset="0"/>
                        <a:cs typeface="Times New Roman" pitchFamily="18" charset="0"/>
                      </a:endParaRPr>
                    </a:p>
                  </a:txBody>
                  <a:tcPr/>
                </a:tc>
              </a:tr>
              <a:tr h="733697">
                <a:tc>
                  <a:txBody>
                    <a:bodyPr/>
                    <a:lstStyle/>
                    <a:p>
                      <a:pPr algn="ctr"/>
                      <a:r>
                        <a:rPr lang="en-US" sz="2000" dirty="0" smtClean="0">
                          <a:latin typeface="Times New Roman" pitchFamily="18" charset="0"/>
                          <a:cs typeface="Times New Roman" pitchFamily="18" charset="0"/>
                        </a:rPr>
                        <a:t> Quaternary Ammonium</a:t>
                      </a:r>
                    </a:p>
                    <a:p>
                      <a:pPr algn="ct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QAS</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Salts 5-300 </a:t>
                      </a:r>
                      <a:r>
                        <a:rPr lang="en-US" sz="2000" dirty="0" err="1" smtClean="0">
                          <a:latin typeface="Times New Roman" pitchFamily="18" charset="0"/>
                          <a:cs typeface="Times New Roman" pitchFamily="18" charset="0"/>
                        </a:rPr>
                        <a:t>ppm</a:t>
                      </a:r>
                      <a:endParaRPr lang="en-US" sz="2000" dirty="0">
                        <a:latin typeface="Times New Roman" pitchFamily="18" charset="0"/>
                        <a:cs typeface="Times New Roman" pitchFamily="18" charset="0"/>
                      </a:endParaRPr>
                    </a:p>
                  </a:txBody>
                  <a:tcPr/>
                </a:tc>
              </a:tr>
              <a:tr h="733697">
                <a:tc>
                  <a:txBody>
                    <a:bodyPr/>
                    <a:lstStyle/>
                    <a:p>
                      <a:pPr algn="ctr"/>
                      <a:r>
                        <a:rPr lang="it-IT" sz="2000" dirty="0" smtClean="0">
                          <a:latin typeface="Times New Roman" pitchFamily="18" charset="0"/>
                          <a:cs typeface="Times New Roman" pitchFamily="18" charset="0"/>
                        </a:rPr>
                        <a:t> Aluminium sulphate</a:t>
                      </a:r>
                    </a:p>
                    <a:p>
                      <a:pPr algn="ctr"/>
                      <a:endParaRPr lang="en-US" sz="2000" dirty="0">
                        <a:latin typeface="Times New Roman" pitchFamily="18" charset="0"/>
                        <a:cs typeface="Times New Roman" pitchFamily="18" charset="0"/>
                      </a:endParaRPr>
                    </a:p>
                  </a:txBody>
                  <a:tcPr/>
                </a:tc>
                <a:tc>
                  <a:txBody>
                    <a:bodyPr/>
                    <a:lstStyle/>
                    <a:p>
                      <a:pPr algn="ctr"/>
                      <a:r>
                        <a:rPr lang="it-IT" sz="2000" dirty="0" smtClean="0">
                          <a:latin typeface="Times New Roman" pitchFamily="18" charset="0"/>
                          <a:cs typeface="Times New Roman" pitchFamily="18" charset="0"/>
                        </a:rPr>
                        <a:t>Al (SO</a:t>
                      </a:r>
                      <a:r>
                        <a:rPr lang="it-IT" sz="1400" dirty="0" smtClean="0">
                          <a:latin typeface="Times New Roman" pitchFamily="18" charset="0"/>
                          <a:cs typeface="Times New Roman" pitchFamily="18" charset="0"/>
                        </a:rPr>
                        <a:t>4</a:t>
                      </a:r>
                      <a:r>
                        <a:rPr lang="it-IT" sz="2000" dirty="0" smtClean="0">
                          <a:latin typeface="Times New Roman" pitchFamily="18" charset="0"/>
                          <a:cs typeface="Times New Roman" pitchFamily="18" charset="0"/>
                        </a:rPr>
                        <a:t> ) </a:t>
                      </a:r>
                      <a:endParaRPr lang="en-US" sz="2000" dirty="0">
                        <a:latin typeface="Times New Roman" pitchFamily="18" charset="0"/>
                        <a:cs typeface="Times New Roman" pitchFamily="18" charset="0"/>
                      </a:endParaRPr>
                    </a:p>
                  </a:txBody>
                  <a:tcPr/>
                </a:tc>
                <a:tc>
                  <a:txBody>
                    <a:bodyPr/>
                    <a:lstStyle/>
                    <a:p>
                      <a:pPr algn="ctr"/>
                      <a:r>
                        <a:rPr lang="it-IT" sz="2000" dirty="0" smtClean="0">
                          <a:latin typeface="Times New Roman" pitchFamily="18" charset="0"/>
                          <a:cs typeface="Times New Roman" pitchFamily="18" charset="0"/>
                        </a:rPr>
                        <a:t>200-300 ppm</a:t>
                      </a:r>
                      <a:endParaRPr lang="en-US"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1"/>
            <a:ext cx="8458200"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EFFECT OF PULSING SOLUTION ON EXTENDING VASE LIFE OF CUT FLOWER CROPS</a:t>
            </a:r>
            <a:endPar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228600" y="1447799"/>
          <a:ext cx="8686800" cy="4940118"/>
        </p:xfrm>
        <a:graphic>
          <a:graphicData uri="http://schemas.openxmlformats.org/drawingml/2006/table">
            <a:tbl>
              <a:tblPr firstRow="1" bandRow="1">
                <a:tableStyleId>{5DA37D80-6434-44D0-A028-1B22A696006F}</a:tableStyleId>
              </a:tblPr>
              <a:tblGrid>
                <a:gridCol w="7094220"/>
                <a:gridCol w="1592580"/>
              </a:tblGrid>
              <a:tr h="342507">
                <a:tc>
                  <a:txBody>
                    <a:bodyPr/>
                    <a:lstStyle/>
                    <a:p>
                      <a:r>
                        <a:rPr lang="en-US" sz="2800" dirty="0" smtClean="0">
                          <a:latin typeface="Times New Roman" pitchFamily="18" charset="0"/>
                          <a:cs typeface="Times New Roman" pitchFamily="18" charset="0"/>
                        </a:rPr>
                        <a:t>Pulsing Solution</a:t>
                      </a:r>
                      <a:endParaRPr lang="en-US" sz="2800" dirty="0">
                        <a:latin typeface="Times New Roman" pitchFamily="18" charset="0"/>
                        <a:cs typeface="Times New Roman" pitchFamily="18" charset="0"/>
                      </a:endParaRPr>
                    </a:p>
                  </a:txBody>
                  <a:tcPr/>
                </a:tc>
                <a:tc>
                  <a:txBody>
                    <a:bodyPr/>
                    <a:lstStyle/>
                    <a:p>
                      <a:r>
                        <a:rPr lang="en-US" sz="2400" dirty="0" smtClean="0">
                          <a:latin typeface="Times New Roman" pitchFamily="18" charset="0"/>
                          <a:cs typeface="Times New Roman" pitchFamily="18" charset="0"/>
                        </a:rPr>
                        <a:t> Reference </a:t>
                      </a:r>
                      <a:endParaRPr lang="en-US" sz="2400" dirty="0">
                        <a:latin typeface="Times New Roman" pitchFamily="18" charset="0"/>
                        <a:cs typeface="Times New Roman" pitchFamily="18" charset="0"/>
                      </a:endParaRPr>
                    </a:p>
                  </a:txBody>
                  <a:tcPr/>
                </a:tc>
              </a:tr>
              <a:tr h="856268">
                <a:tc>
                  <a:txBody>
                    <a:bodyPr/>
                    <a:lstStyle/>
                    <a:p>
                      <a:r>
                        <a:rPr lang="en-US" dirty="0" smtClean="0">
                          <a:latin typeface="Times New Roman" pitchFamily="18" charset="0"/>
                          <a:cs typeface="Times New Roman" pitchFamily="18" charset="0"/>
                        </a:rPr>
                        <a:t>Pulsing with 50 mg/</a:t>
                      </a:r>
                      <a:r>
                        <a:rPr lang="en-US" dirty="0" err="1" smtClean="0">
                          <a:latin typeface="Times New Roman" pitchFamily="18" charset="0"/>
                          <a:cs typeface="Times New Roman" pitchFamily="18" charset="0"/>
                        </a:rPr>
                        <a:t>lt</a:t>
                      </a:r>
                      <a:r>
                        <a:rPr lang="en-US" dirty="0" smtClean="0">
                          <a:latin typeface="Times New Roman" pitchFamily="18" charset="0"/>
                          <a:cs typeface="Times New Roman" pitchFamily="18" charset="0"/>
                        </a:rPr>
                        <a:t> 8-HQS + 5% sucrose for 20 hours results in longest vase-life (7.5 days) against vase-life of 3.17 to 4.17 days in non-pulsed Chrysanthemum flowers </a:t>
                      </a:r>
                      <a:endParaRPr lang="en-US" dirty="0">
                        <a:latin typeface="Times New Roman" pitchFamily="18" charset="0"/>
                        <a:cs typeface="Times New Roman" pitchFamily="18" charset="0"/>
                      </a:endParaRPr>
                    </a:p>
                  </a:txBody>
                  <a:tcPr/>
                </a:tc>
                <a:tc>
                  <a:txBody>
                    <a:bodyPr/>
                    <a:lstStyle/>
                    <a:p>
                      <a:r>
                        <a:rPr lang="en-US" dirty="0" err="1" smtClean="0">
                          <a:latin typeface="Times New Roman" pitchFamily="18" charset="0"/>
                          <a:cs typeface="Times New Roman" pitchFamily="18" charset="0"/>
                        </a:rPr>
                        <a:t>Kesta</a:t>
                      </a:r>
                      <a:r>
                        <a:rPr lang="en-US" dirty="0" smtClean="0">
                          <a:latin typeface="Times New Roman" pitchFamily="18" charset="0"/>
                          <a:cs typeface="Times New Roman" pitchFamily="18" charset="0"/>
                        </a:rPr>
                        <a:t> (1989) </a:t>
                      </a:r>
                      <a:endParaRPr lang="en-US" dirty="0">
                        <a:latin typeface="Times New Roman" pitchFamily="18" charset="0"/>
                        <a:cs typeface="Times New Roman" pitchFamily="18" charset="0"/>
                      </a:endParaRPr>
                    </a:p>
                  </a:txBody>
                  <a:tcPr/>
                </a:tc>
              </a:tr>
              <a:tr h="1370029">
                <a:tc>
                  <a:txBody>
                    <a:bodyPr/>
                    <a:lstStyle/>
                    <a:p>
                      <a:r>
                        <a:rPr lang="en-US" dirty="0" smtClean="0">
                          <a:latin typeface="Times New Roman" pitchFamily="18" charset="0"/>
                          <a:cs typeface="Times New Roman" pitchFamily="18" charset="0"/>
                        </a:rPr>
                        <a:t>Pulsing of cut blooms of chrysanthemum cv.”Guangdong Yellow” with 5% sucrose+ 0.3 </a:t>
                      </a:r>
                      <a:r>
                        <a:rPr lang="en-US" dirty="0" err="1" smtClean="0">
                          <a:latin typeface="Times New Roman" pitchFamily="18" charset="0"/>
                          <a:cs typeface="Times New Roman" pitchFamily="18" charset="0"/>
                        </a:rPr>
                        <a:t>mM</a:t>
                      </a:r>
                      <a:r>
                        <a:rPr lang="en-US" dirty="0" smtClean="0">
                          <a:latin typeface="Times New Roman" pitchFamily="18" charset="0"/>
                          <a:cs typeface="Times New Roman" pitchFamily="18" charset="0"/>
                        </a:rPr>
                        <a:t> STS OR 5% sucrose + 50 </a:t>
                      </a:r>
                      <a:r>
                        <a:rPr lang="en-US" dirty="0" err="1" smtClean="0">
                          <a:latin typeface="Times New Roman" pitchFamily="18" charset="0"/>
                          <a:cs typeface="Times New Roman" pitchFamily="18" charset="0"/>
                        </a:rPr>
                        <a:t>ppm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AgNO</a:t>
                      </a:r>
                      <a:r>
                        <a:rPr lang="en-US" dirty="0" smtClean="0">
                          <a:latin typeface="Times New Roman" pitchFamily="18" charset="0"/>
                          <a:cs typeface="Times New Roman" pitchFamily="18" charset="0"/>
                        </a:rPr>
                        <a:t>? + 150 </a:t>
                      </a:r>
                      <a:r>
                        <a:rPr lang="en-US" dirty="0" err="1" smtClean="0">
                          <a:latin typeface="Times New Roman" pitchFamily="18" charset="0"/>
                          <a:cs typeface="Times New Roman" pitchFamily="18" charset="0"/>
                        </a:rPr>
                        <a:t>ppm</a:t>
                      </a:r>
                      <a:r>
                        <a:rPr lang="en-US" dirty="0" smtClean="0">
                          <a:latin typeface="Times New Roman" pitchFamily="18" charset="0"/>
                          <a:cs typeface="Times New Roman" pitchFamily="18" charset="0"/>
                        </a:rPr>
                        <a:t> citric acid for 16 hours </a:t>
                      </a:r>
                      <a:r>
                        <a:rPr lang="en-US" dirty="0" err="1" smtClean="0">
                          <a:latin typeface="Times New Roman" pitchFamily="18" charset="0"/>
                          <a:cs typeface="Times New Roman" pitchFamily="18" charset="0"/>
                        </a:rPr>
                        <a:t>follwed</a:t>
                      </a:r>
                      <a:r>
                        <a:rPr lang="en-US" dirty="0" smtClean="0">
                          <a:latin typeface="Times New Roman" pitchFamily="18" charset="0"/>
                          <a:cs typeface="Times New Roman" pitchFamily="18" charset="0"/>
                        </a:rPr>
                        <a:t> by storage at 0°C for </a:t>
                      </a:r>
                      <a:r>
                        <a:rPr lang="en-US" dirty="0" err="1" smtClean="0">
                          <a:latin typeface="Times New Roman" pitchFamily="18" charset="0"/>
                          <a:cs typeface="Times New Roman" pitchFamily="18" charset="0"/>
                        </a:rPr>
                        <a:t>upto</a:t>
                      </a:r>
                      <a:r>
                        <a:rPr lang="en-US" dirty="0" smtClean="0">
                          <a:latin typeface="Times New Roman" pitchFamily="18" charset="0"/>
                          <a:cs typeface="Times New Roman" pitchFamily="18" charset="0"/>
                        </a:rPr>
                        <a:t> 5 weeks shows increased flower soluble sugar during first 2 weeks of storage with STS.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Su </a:t>
                      </a:r>
                      <a:r>
                        <a:rPr lang="en-US" i="1" dirty="0" smtClean="0">
                          <a:latin typeface="Times New Roman" pitchFamily="18" charset="0"/>
                          <a:cs typeface="Times New Roman" pitchFamily="18" charset="0"/>
                        </a:rPr>
                        <a:t>et al</a:t>
                      </a:r>
                      <a:r>
                        <a:rPr lang="en-US" dirty="0" smtClean="0">
                          <a:latin typeface="Times New Roman" pitchFamily="18" charset="0"/>
                          <a:cs typeface="Times New Roman" pitchFamily="18" charset="0"/>
                        </a:rPr>
                        <a:t>.(1991) </a:t>
                      </a:r>
                      <a:endParaRPr lang="en-US" dirty="0">
                        <a:latin typeface="Times New Roman" pitchFamily="18" charset="0"/>
                        <a:cs typeface="Times New Roman" pitchFamily="18" charset="0"/>
                      </a:endParaRPr>
                    </a:p>
                  </a:txBody>
                  <a:tcPr/>
                </a:tc>
              </a:tr>
              <a:tr h="856268">
                <a:tc>
                  <a:txBody>
                    <a:bodyPr/>
                    <a:lstStyle/>
                    <a:p>
                      <a:r>
                        <a:rPr lang="en-US" dirty="0" smtClean="0">
                          <a:latin typeface="Times New Roman" pitchFamily="18" charset="0"/>
                          <a:cs typeface="Times New Roman" pitchFamily="18" charset="0"/>
                        </a:rPr>
                        <a:t>The longest vase-life (13 days) and greatest </a:t>
                      </a:r>
                      <a:r>
                        <a:rPr lang="en-US" dirty="0" err="1" smtClean="0">
                          <a:latin typeface="Times New Roman" pitchFamily="18" charset="0"/>
                          <a:cs typeface="Times New Roman" pitchFamily="18" charset="0"/>
                        </a:rPr>
                        <a:t>floretdiameter</a:t>
                      </a:r>
                      <a:r>
                        <a:rPr lang="en-US" dirty="0" smtClean="0">
                          <a:latin typeface="Times New Roman" pitchFamily="18" charset="0"/>
                          <a:cs typeface="Times New Roman" pitchFamily="18" charset="0"/>
                        </a:rPr>
                        <a:t> (7.8 cm) are noticed in pulsed gladiolus spikes cv. White Prosperity, in a vase solution containing 8-Hydroxyquinoline citrate (8-HQC). </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Singh and Sharma (2002) </a:t>
                      </a:r>
                      <a:endParaRPr lang="en-US" dirty="0">
                        <a:latin typeface="Times New Roman" pitchFamily="18" charset="0"/>
                        <a:cs typeface="Times New Roman" pitchFamily="18" charset="0"/>
                      </a:endParaRPr>
                    </a:p>
                  </a:txBody>
                  <a:tcPr/>
                </a:tc>
              </a:tr>
              <a:tr h="1223129">
                <a:tc>
                  <a:txBody>
                    <a:bodyPr/>
                    <a:lstStyle/>
                    <a:p>
                      <a:r>
                        <a:rPr lang="en-US" dirty="0" smtClean="0">
                          <a:latin typeface="Times New Roman" pitchFamily="18" charset="0"/>
                          <a:cs typeface="Times New Roman" pitchFamily="18" charset="0"/>
                        </a:rPr>
                        <a:t>Pulsing of rose cv. First Red with 200ppm 8-HQC + 3 per cent sucrose resulted in maximum </a:t>
                      </a:r>
                      <a:r>
                        <a:rPr lang="en-US" dirty="0" err="1" smtClean="0">
                          <a:latin typeface="Times New Roman" pitchFamily="18" charset="0"/>
                          <a:cs typeface="Times New Roman" pitchFamily="18" charset="0"/>
                        </a:rPr>
                        <a:t>vaselife</a:t>
                      </a:r>
                      <a:r>
                        <a:rPr lang="en-US" dirty="0" smtClean="0">
                          <a:latin typeface="Times New Roman" pitchFamily="18" charset="0"/>
                          <a:cs typeface="Times New Roman" pitchFamily="18" charset="0"/>
                        </a:rPr>
                        <a:t> of 20.28 days compared to control (14.12 days)</a:t>
                      </a:r>
                      <a:endParaRPr lang="en-US" dirty="0">
                        <a:latin typeface="Times New Roman" pitchFamily="18" charset="0"/>
                        <a:cs typeface="Times New Roman" pitchFamily="18" charset="0"/>
                      </a:endParaRPr>
                    </a:p>
                  </a:txBody>
                  <a:tcPr/>
                </a:tc>
                <a:tc>
                  <a:txBody>
                    <a:bodyPr/>
                    <a:lstStyle/>
                    <a:p>
                      <a:r>
                        <a:rPr lang="en-US" dirty="0" smtClean="0">
                          <a:latin typeface="Times New Roman" pitchFamily="18" charset="0"/>
                          <a:cs typeface="Times New Roman" pitchFamily="18" charset="0"/>
                        </a:rPr>
                        <a:t>Jain </a:t>
                      </a:r>
                      <a:r>
                        <a:rPr lang="en-US" i="1" dirty="0" smtClean="0">
                          <a:latin typeface="Times New Roman" pitchFamily="18" charset="0"/>
                          <a:cs typeface="Times New Roman" pitchFamily="18" charset="0"/>
                        </a:rPr>
                        <a:t>et al. </a:t>
                      </a:r>
                      <a:r>
                        <a:rPr lang="en-US" dirty="0" smtClean="0">
                          <a:latin typeface="Times New Roman" pitchFamily="18" charset="0"/>
                          <a:cs typeface="Times New Roman" pitchFamily="18" charset="0"/>
                        </a:rPr>
                        <a:t>(2007) </a:t>
                      </a:r>
                      <a:endParaRPr lang="en-US" dirty="0">
                        <a:latin typeface="Times New Roman" pitchFamily="18" charset="0"/>
                        <a:cs typeface="Times New Roman" pitchFamily="18" charset="0"/>
                      </a:endParaRPr>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1"/>
            <a:ext cx="8534400" cy="83099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EFFECT OF HOLDING SOLUTIONS ON VASE-LIFE OF CUT FLOWER CROPS</a:t>
            </a:r>
            <a:endPar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228600" y="1219201"/>
          <a:ext cx="8763000" cy="5537199"/>
        </p:xfrm>
        <a:graphic>
          <a:graphicData uri="http://schemas.openxmlformats.org/drawingml/2006/table">
            <a:tbl>
              <a:tblPr firstRow="1" bandRow="1">
                <a:tableStyleId>{5DA37D80-6434-44D0-A028-1B22A696006F}</a:tableStyleId>
              </a:tblPr>
              <a:tblGrid>
                <a:gridCol w="6460856"/>
                <a:gridCol w="2302144"/>
              </a:tblGrid>
              <a:tr h="656066">
                <a:tc>
                  <a:txBody>
                    <a:bodyPr/>
                    <a:lstStyle/>
                    <a:p>
                      <a:r>
                        <a:rPr lang="en-US" sz="2000" dirty="0" smtClean="0">
                          <a:latin typeface="Times New Roman" pitchFamily="18" charset="0"/>
                          <a:cs typeface="Times New Roman" pitchFamily="18" charset="0"/>
                        </a:rPr>
                        <a:t>HOLDING SOLUTIONS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 REFERENCES </a:t>
                      </a:r>
                      <a:endParaRPr lang="en-US" sz="2000" dirty="0">
                        <a:latin typeface="Times New Roman" pitchFamily="18" charset="0"/>
                        <a:cs typeface="Times New Roman" pitchFamily="18" charset="0"/>
                      </a:endParaRPr>
                    </a:p>
                  </a:txBody>
                  <a:tcPr/>
                </a:tc>
              </a:tr>
              <a:tr h="10392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Chrysanthemum, kept in 20% sucrose and 500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8-HQC solution results in maximum vase-life (13.6 days). </a:t>
                      </a:r>
                    </a:p>
                    <a:p>
                      <a:endParaRPr lang="en-US" sz="2000" dirty="0">
                        <a:latin typeface="Times New Roman" pitchFamily="18" charset="0"/>
                        <a:cs typeface="Times New Roman" pitchFamily="18" charset="0"/>
                      </a:endParaRPr>
                    </a:p>
                  </a:txBody>
                  <a:tcPr/>
                </a:tc>
                <a:tc>
                  <a:txBody>
                    <a:bodyPr/>
                    <a:lstStyle/>
                    <a:p>
                      <a:r>
                        <a:rPr lang="en-US" sz="2000" dirty="0" err="1" smtClean="0">
                          <a:latin typeface="Times New Roman" pitchFamily="18" charset="0"/>
                          <a:cs typeface="Times New Roman" pitchFamily="18" charset="0"/>
                        </a:rPr>
                        <a:t>Lukaszewska</a:t>
                      </a:r>
                      <a:r>
                        <a:rPr lang="en-US" sz="2000" dirty="0" smtClean="0">
                          <a:latin typeface="Times New Roman" pitchFamily="18" charset="0"/>
                          <a:cs typeface="Times New Roman" pitchFamily="18" charset="0"/>
                        </a:rPr>
                        <a:t> (1980) </a:t>
                      </a:r>
                      <a:endParaRPr lang="en-US" sz="2000" dirty="0">
                        <a:latin typeface="Times New Roman" pitchFamily="18" charset="0"/>
                        <a:cs typeface="Times New Roman" pitchFamily="18" charset="0"/>
                      </a:endParaRPr>
                    </a:p>
                  </a:txBody>
                  <a:tcPr/>
                </a:tc>
              </a:tr>
              <a:tr h="1039209">
                <a:tc>
                  <a:txBody>
                    <a:bodyPr/>
                    <a:lstStyle/>
                    <a:p>
                      <a:r>
                        <a:rPr lang="en-US" sz="2000" dirty="0" smtClean="0">
                          <a:latin typeface="Times New Roman" pitchFamily="18" charset="0"/>
                          <a:cs typeface="Times New Roman" pitchFamily="18" charset="0"/>
                        </a:rPr>
                        <a:t>The solution containing 5% sucrose + 50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AgNO</a:t>
                      </a:r>
                      <a:r>
                        <a:rPr lang="en-US" sz="2000" dirty="0" smtClean="0">
                          <a:latin typeface="Times New Roman" pitchFamily="18" charset="0"/>
                          <a:cs typeface="Times New Roman" pitchFamily="18" charset="0"/>
                        </a:rPr>
                        <a:t>, +200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8-HQC extends vase-life of carnation flowers 2.4 times as compare to the control (distilled water).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Chung </a:t>
                      </a:r>
                      <a:r>
                        <a:rPr lang="en-US" sz="2000" i="1" dirty="0" smtClean="0">
                          <a:latin typeface="Times New Roman" pitchFamily="18" charset="0"/>
                          <a:cs typeface="Times New Roman" pitchFamily="18" charset="0"/>
                        </a:rPr>
                        <a:t>et al</a:t>
                      </a:r>
                      <a:r>
                        <a:rPr lang="en-US" sz="2000" dirty="0" smtClean="0">
                          <a:latin typeface="Times New Roman" pitchFamily="18" charset="0"/>
                          <a:cs typeface="Times New Roman" pitchFamily="18" charset="0"/>
                        </a:rPr>
                        <a:t>.(1986) </a:t>
                      </a:r>
                      <a:endParaRPr lang="en-US" sz="2000" dirty="0">
                        <a:latin typeface="Times New Roman" pitchFamily="18" charset="0"/>
                        <a:cs typeface="Times New Roman" pitchFamily="18" charset="0"/>
                      </a:endParaRPr>
                    </a:p>
                  </a:txBody>
                  <a:tcPr/>
                </a:tc>
              </a:tr>
              <a:tr h="724297">
                <a:tc>
                  <a:txBody>
                    <a:bodyPr/>
                    <a:lstStyle/>
                    <a:p>
                      <a:r>
                        <a:rPr lang="en-US" sz="2000" dirty="0" smtClean="0">
                          <a:latin typeface="Times New Roman" pitchFamily="18" charset="0"/>
                          <a:cs typeface="Times New Roman" pitchFamily="18" charset="0"/>
                        </a:rPr>
                        <a:t>50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8-HQC+1.5 percent sucrose resulted in maximum </a:t>
                      </a:r>
                      <a:r>
                        <a:rPr lang="en-US" sz="2000" dirty="0" err="1" smtClean="0">
                          <a:latin typeface="Times New Roman" pitchFamily="18" charset="0"/>
                          <a:cs typeface="Times New Roman" pitchFamily="18" charset="0"/>
                        </a:rPr>
                        <a:t>vaselife</a:t>
                      </a:r>
                      <a:r>
                        <a:rPr lang="en-US" sz="2000" dirty="0" smtClean="0">
                          <a:latin typeface="Times New Roman" pitchFamily="18" charset="0"/>
                          <a:cs typeface="Times New Roman" pitchFamily="18" charset="0"/>
                        </a:rPr>
                        <a:t> (18.66days) of roses against control.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Jain </a:t>
                      </a:r>
                      <a:r>
                        <a:rPr lang="en-US" sz="2000" i="1" dirty="0" smtClean="0">
                          <a:latin typeface="Times New Roman" pitchFamily="18" charset="0"/>
                          <a:cs typeface="Times New Roman" pitchFamily="18" charset="0"/>
                        </a:rPr>
                        <a:t>et al. </a:t>
                      </a:r>
                      <a:r>
                        <a:rPr lang="en-US" sz="2000" dirty="0" smtClean="0">
                          <a:latin typeface="Times New Roman" pitchFamily="18" charset="0"/>
                          <a:cs typeface="Times New Roman" pitchFamily="18" charset="0"/>
                        </a:rPr>
                        <a:t>(2006) </a:t>
                      </a:r>
                      <a:endParaRPr lang="en-US" sz="2000" dirty="0">
                        <a:latin typeface="Times New Roman" pitchFamily="18" charset="0"/>
                        <a:cs typeface="Times New Roman" pitchFamily="18" charset="0"/>
                      </a:endParaRPr>
                    </a:p>
                  </a:txBody>
                  <a:tcPr/>
                </a:tc>
              </a:tr>
              <a:tr h="1039209">
                <a:tc>
                  <a:txBody>
                    <a:bodyPr/>
                    <a:lstStyle/>
                    <a:p>
                      <a:r>
                        <a:rPr lang="en-US" sz="2000" dirty="0" err="1" smtClean="0">
                          <a:latin typeface="Times New Roman" pitchFamily="18" charset="0"/>
                          <a:cs typeface="Times New Roman" pitchFamily="18" charset="0"/>
                        </a:rPr>
                        <a:t>Sim</a:t>
                      </a:r>
                      <a:r>
                        <a:rPr lang="en-US" sz="2000" dirty="0" smtClean="0">
                          <a:latin typeface="Times New Roman" pitchFamily="18" charset="0"/>
                          <a:cs typeface="Times New Roman" pitchFamily="18" charset="0"/>
                        </a:rPr>
                        <a:t> when flowers are kept in a solution of 0.5 </a:t>
                      </a:r>
                      <a:r>
                        <a:rPr lang="en-US" sz="2000" dirty="0" err="1" smtClean="0">
                          <a:latin typeface="Times New Roman" pitchFamily="18" charset="0"/>
                          <a:cs typeface="Times New Roman" pitchFamily="18" charset="0"/>
                        </a:rPr>
                        <a:t>mM</a:t>
                      </a:r>
                      <a:r>
                        <a:rPr lang="en-US" sz="2000" dirty="0" smtClean="0">
                          <a:latin typeface="Times New Roman" pitchFamily="18" charset="0"/>
                          <a:cs typeface="Times New Roman" pitchFamily="18" charset="0"/>
                        </a:rPr>
                        <a:t> STS + 2% sucrose as compare to 5.4 days in distilled water (control).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Sharma (1992) </a:t>
                      </a:r>
                      <a:endParaRPr lang="en-US" sz="2000" dirty="0">
                        <a:latin typeface="Times New Roman" pitchFamily="18" charset="0"/>
                        <a:cs typeface="Times New Roman" pitchFamily="18" charset="0"/>
                      </a:endParaRPr>
                    </a:p>
                  </a:txBody>
                  <a:tcPr/>
                </a:tc>
              </a:tr>
              <a:tr h="1039209">
                <a:tc>
                  <a:txBody>
                    <a:bodyPr/>
                    <a:lstStyle/>
                    <a:p>
                      <a:r>
                        <a:rPr lang="en-US" sz="2000" dirty="0" smtClean="0">
                          <a:latin typeface="Times New Roman" pitchFamily="18" charset="0"/>
                          <a:cs typeface="Times New Roman" pitchFamily="18" charset="0"/>
                        </a:rPr>
                        <a:t>150 </a:t>
                      </a:r>
                      <a:r>
                        <a:rPr lang="en-US" sz="2000" dirty="0" err="1" smtClean="0">
                          <a:latin typeface="Times New Roman" pitchFamily="18" charset="0"/>
                          <a:cs typeface="Times New Roman" pitchFamily="18" charset="0"/>
                        </a:rPr>
                        <a:t>ppm</a:t>
                      </a:r>
                      <a:r>
                        <a:rPr lang="en-US" sz="2000" dirty="0" smtClean="0">
                          <a:latin typeface="Times New Roman" pitchFamily="18" charset="0"/>
                          <a:cs typeface="Times New Roman" pitchFamily="18" charset="0"/>
                        </a:rPr>
                        <a:t> citric acid+500ppm Al2(SO4)3 + 2 % sucrose extended the vase life of chrysanthemum cv. </a:t>
                      </a:r>
                      <a:r>
                        <a:rPr lang="en-US" sz="2000" dirty="0" err="1" smtClean="0">
                          <a:latin typeface="Times New Roman" pitchFamily="18" charset="0"/>
                          <a:cs typeface="Times New Roman" pitchFamily="18" charset="0"/>
                        </a:rPr>
                        <a:t>Kanchil</a:t>
                      </a:r>
                      <a:r>
                        <a:rPr lang="en-US" sz="2000" dirty="0" smtClean="0">
                          <a:latin typeface="Times New Roman" pitchFamily="18" charset="0"/>
                          <a:cs typeface="Times New Roman" pitchFamily="18" charset="0"/>
                        </a:rPr>
                        <a:t> by 4.56 days as </a:t>
                      </a:r>
                      <a:r>
                        <a:rPr lang="en-US" sz="2000" dirty="0" err="1" smtClean="0">
                          <a:latin typeface="Times New Roman" pitchFamily="18" charset="0"/>
                          <a:cs typeface="Times New Roman" pitchFamily="18" charset="0"/>
                        </a:rPr>
                        <a:t>compred</a:t>
                      </a:r>
                      <a:r>
                        <a:rPr lang="en-US" sz="2000" dirty="0" smtClean="0">
                          <a:latin typeface="Times New Roman" pitchFamily="18" charset="0"/>
                          <a:cs typeface="Times New Roman" pitchFamily="18" charset="0"/>
                        </a:rPr>
                        <a:t> to distilled water. </a:t>
                      </a:r>
                      <a:endParaRPr lang="en-US" sz="2000" dirty="0">
                        <a:latin typeface="Times New Roman" pitchFamily="18" charset="0"/>
                        <a:cs typeface="Times New Roman" pitchFamily="18" charset="0"/>
                      </a:endParaRPr>
                    </a:p>
                  </a:txBody>
                  <a:tcPr/>
                </a:tc>
                <a:tc>
                  <a:txBody>
                    <a:bodyPr/>
                    <a:lstStyle/>
                    <a:p>
                      <a:r>
                        <a:rPr lang="en-US" sz="2000" dirty="0" smtClean="0">
                          <a:latin typeface="Times New Roman" pitchFamily="18" charset="0"/>
                          <a:cs typeface="Times New Roman" pitchFamily="18" charset="0"/>
                        </a:rPr>
                        <a:t>Jain </a:t>
                      </a:r>
                      <a:r>
                        <a:rPr lang="en-US" sz="2000" i="1" dirty="0" smtClean="0">
                          <a:latin typeface="Times New Roman" pitchFamily="18" charset="0"/>
                          <a:cs typeface="Times New Roman" pitchFamily="18" charset="0"/>
                        </a:rPr>
                        <a:t>et al. </a:t>
                      </a:r>
                      <a:r>
                        <a:rPr lang="en-US" sz="2000" dirty="0" smtClean="0">
                          <a:latin typeface="Times New Roman" pitchFamily="18" charset="0"/>
                          <a:cs typeface="Times New Roman" pitchFamily="18" charset="0"/>
                        </a:rPr>
                        <a:t>(2009) </a:t>
                      </a:r>
                      <a:endParaRPr lang="en-US"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534400"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smtClean="0"/>
              <a:t> </a:t>
            </a: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NANOPARTICLES FOR LONGEVITY OF CUT FLOWERS</a:t>
            </a:r>
            <a:endParaRPr lang="en-US" sz="2400" dirty="0">
              <a:latin typeface="Times New Roman" pitchFamily="18" charset="0"/>
              <a:cs typeface="Times New Roman" pitchFamily="18" charset="0"/>
            </a:endParaRPr>
          </a:p>
        </p:txBody>
      </p:sp>
      <p:sp>
        <p:nvSpPr>
          <p:cNvPr id="3" name="Rectangle 2"/>
          <p:cNvSpPr/>
          <p:nvPr/>
        </p:nvSpPr>
        <p:spPr>
          <a:xfrm>
            <a:off x="533400" y="1066800"/>
            <a:ext cx="4495800" cy="526297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69875" indent="-269875" algn="just">
              <a:buFont typeface="Wingdings" pitchFamily="2" charset="2"/>
              <a:buChar char="q"/>
            </a:pPr>
            <a:r>
              <a:rPr lang="en-US" sz="2400" dirty="0" err="1" smtClean="0">
                <a:latin typeface="Times New Roman" pitchFamily="18" charset="0"/>
                <a:cs typeface="Times New Roman" pitchFamily="18" charset="0"/>
              </a:rPr>
              <a:t>Nano</a:t>
            </a:r>
            <a:r>
              <a:rPr lang="en-US" sz="2400" dirty="0" smtClean="0">
                <a:latin typeface="Times New Roman" pitchFamily="18" charset="0"/>
                <a:cs typeface="Times New Roman" pitchFamily="18" charset="0"/>
              </a:rPr>
              <a:t> meter sized silver (Ag+) particles (NS) are reported that, they are more strongly inhibit the bacteria and other microorganisms than Ag in various oxidation states; Ag0, Ag+, Ag 2+, Ag 3+ </a:t>
            </a:r>
          </a:p>
          <a:p>
            <a:pPr marL="269875" indent="-269875" algn="just">
              <a:buFont typeface="Wingdings" pitchFamily="2" charset="2"/>
              <a:buChar char="q"/>
            </a:pPr>
            <a:endParaRPr lang="en-US" sz="2400" dirty="0" smtClean="0">
              <a:latin typeface="Times New Roman" pitchFamily="18" charset="0"/>
              <a:cs typeface="Times New Roman" pitchFamily="18" charset="0"/>
            </a:endParaRPr>
          </a:p>
          <a:p>
            <a:pPr marL="269875" indent="-269875" algn="just">
              <a:buFont typeface="Wingdings" pitchFamily="2" charset="2"/>
              <a:buChar char="q"/>
            </a:pPr>
            <a:r>
              <a:rPr lang="en-US" sz="2400" dirty="0" smtClean="0">
                <a:latin typeface="Times New Roman" pitchFamily="18" charset="0"/>
                <a:cs typeface="Times New Roman" pitchFamily="18" charset="0"/>
              </a:rPr>
              <a:t> Usage of </a:t>
            </a:r>
            <a:r>
              <a:rPr lang="en-US" sz="2400" dirty="0" err="1" smtClean="0">
                <a:latin typeface="Times New Roman" pitchFamily="18" charset="0"/>
                <a:cs typeface="Times New Roman" pitchFamily="18" charset="0"/>
              </a:rPr>
              <a:t>nano</a:t>
            </a:r>
            <a:r>
              <a:rPr lang="en-US" sz="2400" dirty="0" smtClean="0">
                <a:latin typeface="Times New Roman" pitchFamily="18" charset="0"/>
                <a:cs typeface="Times New Roman" pitchFamily="18" charset="0"/>
              </a:rPr>
              <a:t>-silver compounds (NS) in pulsing or in vase solution treatment for cut flowers is relatively new aspect of post-harvest management of cut flowers</a:t>
            </a:r>
            <a:endParaRPr lang="en-US" sz="2400" dirty="0">
              <a:latin typeface="Times New Roman" pitchFamily="18" charset="0"/>
              <a:cs typeface="Times New Roman" pitchFamily="18" charset="0"/>
            </a:endParaRPr>
          </a:p>
        </p:txBody>
      </p:sp>
      <p:pic>
        <p:nvPicPr>
          <p:cNvPr id="33794" name="Picture 2" descr="Nanosilver and sucrose delay the senescence of cut snapdragon flowers -  ScienceDirect"/>
          <p:cNvPicPr>
            <a:picLocks noChangeAspect="1" noChangeArrowheads="1"/>
          </p:cNvPicPr>
          <p:nvPr/>
        </p:nvPicPr>
        <p:blipFill>
          <a:blip r:embed="rId2"/>
          <a:srcRect/>
          <a:stretch>
            <a:fillRect/>
          </a:stretch>
        </p:blipFill>
        <p:spPr bwMode="auto">
          <a:xfrm>
            <a:off x="5105400" y="1143000"/>
            <a:ext cx="3657600" cy="526784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305800" cy="58477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DELEAFING</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Rectangle 2"/>
          <p:cNvSpPr/>
          <p:nvPr/>
        </p:nvSpPr>
        <p:spPr>
          <a:xfrm>
            <a:off x="381000" y="1447800"/>
            <a:ext cx="5257800" cy="489364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69875" indent="-269875" algn="just">
              <a:buFont typeface="Wingdings" pitchFamily="2" charset="2"/>
              <a:buChar char="ü"/>
            </a:pPr>
            <a:r>
              <a:rPr lang="en-US" sz="2400" dirty="0" smtClean="0">
                <a:latin typeface="Times New Roman" pitchFamily="18" charset="0"/>
                <a:cs typeface="Times New Roman" pitchFamily="18" charset="0"/>
              </a:rPr>
              <a:t>The leaves from the lower portion of the stem (4-5 cm) are removed by manually or by machine and stems are put in buckets containing bleaching powder (chlorine) 20 mg/lit or (20 </a:t>
            </a:r>
            <a:r>
              <a:rPr lang="en-US" sz="2400" dirty="0" err="1" smtClean="0">
                <a:latin typeface="Times New Roman" pitchFamily="18" charset="0"/>
                <a:cs typeface="Times New Roman" pitchFamily="18" charset="0"/>
              </a:rPr>
              <a:t>ppm</a:t>
            </a:r>
            <a:r>
              <a:rPr lang="en-US" sz="2400" dirty="0" smtClean="0">
                <a:latin typeface="Times New Roman" pitchFamily="18" charset="0"/>
                <a:cs typeface="Times New Roman" pitchFamily="18" charset="0"/>
              </a:rPr>
              <a:t>) and citric acid 40 mg/ lit (40 </a:t>
            </a:r>
            <a:r>
              <a:rPr lang="en-US" sz="2400" dirty="0" err="1" smtClean="0">
                <a:latin typeface="Times New Roman" pitchFamily="18" charset="0"/>
                <a:cs typeface="Times New Roman" pitchFamily="18" charset="0"/>
              </a:rPr>
              <a:t>ppm</a:t>
            </a:r>
            <a:r>
              <a:rPr lang="en-US" sz="2400" dirty="0" smtClean="0">
                <a:latin typeface="Times New Roman" pitchFamily="18" charset="0"/>
                <a:cs typeface="Times New Roman" pitchFamily="18" charset="0"/>
              </a:rPr>
              <a:t>). </a:t>
            </a:r>
          </a:p>
          <a:p>
            <a:pPr marL="269875" indent="-269875" algn="just"/>
            <a:endParaRPr lang="en-US" sz="2400" dirty="0" smtClean="0">
              <a:latin typeface="Times New Roman" pitchFamily="18" charset="0"/>
              <a:cs typeface="Times New Roman" pitchFamily="18" charset="0"/>
            </a:endParaRPr>
          </a:p>
          <a:p>
            <a:pPr marL="269875" indent="-269875" algn="just">
              <a:buFont typeface="Wingdings" pitchFamily="2" charset="2"/>
              <a:buChar char="ü"/>
            </a:pPr>
            <a:r>
              <a:rPr lang="en-US" sz="2400" dirty="0" smtClean="0">
                <a:latin typeface="Times New Roman" pitchFamily="18" charset="0"/>
                <a:cs typeface="Times New Roman" pitchFamily="18" charset="0"/>
              </a:rPr>
              <a:t>Citric acid reduces the pH of water (it should be up to 3-3.5) it helps for the uptake of water and citric acid add sugar which act as food for the flowers.</a:t>
            </a:r>
            <a:endParaRPr lang="en-US" sz="2400" dirty="0">
              <a:latin typeface="Times New Roman" pitchFamily="18" charset="0"/>
              <a:cs typeface="Times New Roman" pitchFamily="18" charset="0"/>
            </a:endParaRPr>
          </a:p>
        </p:txBody>
      </p:sp>
      <p:pic>
        <p:nvPicPr>
          <p:cNvPr id="47106" name="Picture 2" descr="De Leafing Machine and Brush at Rs 22000/piece | ग्रीनहाउस एक्सेसरीज, ग्रीन  हाउस एक्सेसरीज, पौधा-घर के सहायक उपकरण - Creative Plastics, Mumbai | ID:  2128052291"/>
          <p:cNvPicPr>
            <a:picLocks noChangeAspect="1" noChangeArrowheads="1"/>
          </p:cNvPicPr>
          <p:nvPr/>
        </p:nvPicPr>
        <p:blipFill>
          <a:blip r:embed="rId2"/>
          <a:srcRect/>
          <a:stretch>
            <a:fillRect/>
          </a:stretch>
        </p:blipFill>
        <p:spPr bwMode="auto">
          <a:xfrm>
            <a:off x="5715000" y="2133600"/>
            <a:ext cx="3200400" cy="37338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1" y="381000"/>
            <a:ext cx="8382000" cy="461665"/>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GRADING</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Rectangle 2"/>
          <p:cNvSpPr/>
          <p:nvPr/>
        </p:nvSpPr>
        <p:spPr>
          <a:xfrm>
            <a:off x="381000" y="990600"/>
            <a:ext cx="8305800" cy="532453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000" dirty="0" smtClean="0">
                <a:latin typeface="Times New Roman" pitchFamily="18" charset="0"/>
                <a:cs typeface="Times New Roman" pitchFamily="18" charset="0"/>
              </a:rPr>
              <a:t>The quality parameter for grading is as follows.</a:t>
            </a:r>
          </a:p>
          <a:p>
            <a:endParaRPr lang="en-US" sz="2000" dirty="0" smtClean="0">
              <a:latin typeface="Times New Roman" pitchFamily="18" charset="0"/>
              <a:cs typeface="Times New Roman" pitchFamily="18" charset="0"/>
            </a:endParaRPr>
          </a:p>
          <a:p>
            <a:pPr marL="457200" indent="-457200">
              <a:buAutoNum type="alphaLcPeriod"/>
            </a:pPr>
            <a:r>
              <a:rPr lang="en-US" sz="2000" dirty="0" smtClean="0">
                <a:latin typeface="Times New Roman" pitchFamily="18" charset="0"/>
                <a:cs typeface="Times New Roman" pitchFamily="18" charset="0"/>
              </a:rPr>
              <a:t>Long stemmed varieties are graded from 40 cm onwards with the difference of 7 cm whereas short stemmed varieties are graded from 35cm to 50 cm with the difference of 7 cm or in the level grading stems should be consider of same height.</a:t>
            </a:r>
          </a:p>
          <a:p>
            <a:pPr marL="457200" indent="-457200">
              <a:buAutoNum type="alphaLcPeriod"/>
            </a:pPr>
            <a:endParaRPr lang="en-US" sz="2000" dirty="0" smtClean="0">
              <a:latin typeface="Times New Roman" pitchFamily="18" charset="0"/>
              <a:cs typeface="Times New Roman" pitchFamily="18" charset="0"/>
            </a:endParaRPr>
          </a:p>
          <a:p>
            <a:pPr marL="360363" indent="-360363"/>
            <a:r>
              <a:rPr lang="en-US" sz="2000" dirty="0" smtClean="0">
                <a:latin typeface="Times New Roman" pitchFamily="18" charset="0"/>
                <a:cs typeface="Times New Roman" pitchFamily="18" charset="0"/>
              </a:rPr>
              <a:t>b. Leaves should be dark green and healthy. There should not be any yellowing due to micronutrient deficiency; leaves should be free of dust, chemical residue, chemical injury, damage by spider mites or powdery mildew etc.</a:t>
            </a:r>
          </a:p>
          <a:p>
            <a:pPr marL="360363" indent="-360363"/>
            <a:endParaRPr lang="en-US" sz="2000" dirty="0" smtClean="0">
              <a:latin typeface="Times New Roman" pitchFamily="18" charset="0"/>
              <a:cs typeface="Times New Roman" pitchFamily="18" charset="0"/>
            </a:endParaRPr>
          </a:p>
          <a:p>
            <a:pPr marL="360363" indent="-360363"/>
            <a:r>
              <a:rPr lang="en-US" sz="2000" dirty="0" smtClean="0">
                <a:latin typeface="Times New Roman" pitchFamily="18" charset="0"/>
                <a:cs typeface="Times New Roman" pitchFamily="18" charset="0"/>
              </a:rPr>
              <a:t>c. The flowers should not be bullhead, too open, too tight, with bent neck, damaged by </a:t>
            </a:r>
            <a:r>
              <a:rPr lang="en-US" sz="2000" dirty="0" err="1" smtClean="0">
                <a:latin typeface="Times New Roman" pitchFamily="18" charset="0"/>
                <a:cs typeface="Times New Roman" pitchFamily="18" charset="0"/>
              </a:rPr>
              <a:t>thrips</a:t>
            </a:r>
            <a:r>
              <a:rPr lang="en-US" sz="2000" dirty="0" smtClean="0">
                <a:latin typeface="Times New Roman" pitchFamily="18" charset="0"/>
                <a:cs typeface="Times New Roman" pitchFamily="18" charset="0"/>
              </a:rPr>
              <a:t> or botrytis etc.</a:t>
            </a:r>
          </a:p>
          <a:p>
            <a:pPr marL="360363" indent="-360363"/>
            <a:endParaRPr lang="en-US" sz="2000" dirty="0" smtClean="0">
              <a:latin typeface="Times New Roman" pitchFamily="18" charset="0"/>
              <a:cs typeface="Times New Roman" pitchFamily="18" charset="0"/>
            </a:endParaRPr>
          </a:p>
          <a:p>
            <a:pPr marL="360363" indent="-360363"/>
            <a:r>
              <a:rPr lang="en-US" sz="2000" dirty="0" smtClean="0">
                <a:latin typeface="Times New Roman" pitchFamily="18" charset="0"/>
                <a:cs typeface="Times New Roman" pitchFamily="18" charset="0"/>
              </a:rPr>
              <a:t>d. Bud size should be representative to the variety.</a:t>
            </a:r>
          </a:p>
          <a:p>
            <a:pPr marL="360363" indent="-360363"/>
            <a:endParaRPr lang="en-US" sz="2000" dirty="0" smtClean="0">
              <a:latin typeface="Times New Roman" pitchFamily="18" charset="0"/>
              <a:cs typeface="Times New Roman" pitchFamily="18" charset="0"/>
            </a:endParaRPr>
          </a:p>
          <a:p>
            <a:pPr marL="360363" indent="-360363"/>
            <a:r>
              <a:rPr lang="en-US" sz="2000" dirty="0" smtClean="0">
                <a:latin typeface="Times New Roman" pitchFamily="18" charset="0"/>
                <a:cs typeface="Times New Roman" pitchFamily="18" charset="0"/>
              </a:rPr>
              <a:t>e. The length of the neck should not be too much.</a:t>
            </a:r>
            <a:endParaRPr lang="en-US"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2895600"/>
            <a:ext cx="8857149" cy="707886"/>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IN" sz="2000" b="1" dirty="0" smtClean="0">
                <a:latin typeface="Times New Roman" pitchFamily="18" charset="0"/>
                <a:cs typeface="Times New Roman" pitchFamily="18" charset="0"/>
              </a:rPr>
              <a:t>POST HARVEST MANAGEMENT OF DFFERENT FLOWER CROPS UNDER PRECISION FARMING</a:t>
            </a:r>
            <a:endParaRPr lang="en-US" sz="2000" b="1" dirty="0">
              <a:latin typeface="Times New Roman" pitchFamily="18" charset="0"/>
              <a:cs typeface="Times New Roman" pitchFamily="18" charset="0"/>
            </a:endParaRPr>
          </a:p>
        </p:txBody>
      </p:sp>
      <p:sp>
        <p:nvSpPr>
          <p:cNvPr id="10" name="Slide Number Placeholder 9"/>
          <p:cNvSpPr>
            <a:spLocks noGrp="1"/>
          </p:cNvSpPr>
          <p:nvPr>
            <p:ph type="sldNum" sz="quarter" idx="12"/>
          </p:nvPr>
        </p:nvSpPr>
        <p:spPr/>
        <p:txBody>
          <a:bodyPr/>
          <a:lstStyle/>
          <a:p>
            <a:fld id="{6D1E3876-27D4-4AC7-AC6C-497DB12F7E57}" type="slidenum">
              <a:rPr lang="en-US" sz="2400" b="1" smtClean="0">
                <a:solidFill>
                  <a:schemeClr val="tx1"/>
                </a:solidFill>
                <a:latin typeface="Times New Roman" pitchFamily="18" charset="0"/>
                <a:cs typeface="Times New Roman" pitchFamily="18" charset="0"/>
              </a:rPr>
              <a:pPr/>
              <a:t>2</a:t>
            </a:fld>
            <a:endParaRPr lang="en-US" sz="2400" b="1">
              <a:solidFill>
                <a:schemeClr val="tx1"/>
              </a:solidFill>
              <a:latin typeface="Times New Roman" pitchFamily="18" charset="0"/>
              <a:cs typeface="Times New Roman" pitchFamily="18" charset="0"/>
            </a:endParaRPr>
          </a:p>
        </p:txBody>
      </p:sp>
      <p:pic>
        <p:nvPicPr>
          <p:cNvPr id="26628" name="Picture 4" descr="Wilting in Covid fire! Flower market, bourse look for shade - The Economic  Times"/>
          <p:cNvPicPr>
            <a:picLocks noChangeAspect="1" noChangeArrowheads="1"/>
          </p:cNvPicPr>
          <p:nvPr/>
        </p:nvPicPr>
        <p:blipFill>
          <a:blip r:embed="rId2" cstate="print"/>
          <a:srcRect/>
          <a:stretch>
            <a:fillRect/>
          </a:stretch>
        </p:blipFill>
        <p:spPr bwMode="auto">
          <a:xfrm>
            <a:off x="457200" y="1143000"/>
            <a:ext cx="2743200" cy="1693069"/>
          </a:xfrm>
          <a:prstGeom prst="rect">
            <a:avLst/>
          </a:prstGeom>
          <a:noFill/>
        </p:spPr>
      </p:pic>
      <p:pic>
        <p:nvPicPr>
          <p:cNvPr id="26630" name="Picture 6" descr="Floralife Research Update: Gerbera - FloraLife"/>
          <p:cNvPicPr>
            <a:picLocks noChangeAspect="1" noChangeArrowheads="1"/>
          </p:cNvPicPr>
          <p:nvPr/>
        </p:nvPicPr>
        <p:blipFill>
          <a:blip r:embed="rId3"/>
          <a:srcRect l="5351" t="5424" r="3679" b="18644"/>
          <a:stretch>
            <a:fillRect/>
          </a:stretch>
        </p:blipFill>
        <p:spPr bwMode="auto">
          <a:xfrm>
            <a:off x="6400800" y="1205752"/>
            <a:ext cx="2057400" cy="169432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Electronics | Free Full-Text | Four-Dimension Deep Learning Method for  Flower Quality Grading with Depth Information | HTML"/>
          <p:cNvPicPr>
            <a:picLocks noChangeAspect="1" noChangeArrowheads="1"/>
          </p:cNvPicPr>
          <p:nvPr/>
        </p:nvPicPr>
        <p:blipFill>
          <a:blip r:embed="rId2"/>
          <a:srcRect/>
          <a:stretch>
            <a:fillRect/>
          </a:stretch>
        </p:blipFill>
        <p:spPr bwMode="auto">
          <a:xfrm>
            <a:off x="381000" y="457200"/>
            <a:ext cx="8324719" cy="25908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523220"/>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BUNCHING</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Rectangle 2"/>
          <p:cNvSpPr/>
          <p:nvPr/>
        </p:nvSpPr>
        <p:spPr>
          <a:xfrm>
            <a:off x="304800" y="1143001"/>
            <a:ext cx="5943600" cy="526297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buFont typeface="Wingdings" pitchFamily="2" charset="2"/>
              <a:buChar char="ü"/>
            </a:pPr>
            <a:r>
              <a:rPr lang="en-US" sz="2400" dirty="0" smtClean="0">
                <a:latin typeface="Times New Roman" pitchFamily="18" charset="0"/>
                <a:cs typeface="Times New Roman" pitchFamily="18" charset="0"/>
              </a:rPr>
              <a:t>The graded stems are made in to bundles of 20 each and tied loosely with rubber band. </a:t>
            </a:r>
          </a:p>
          <a:p>
            <a:pPr algn="just">
              <a:buFont typeface="Wingdings" pitchFamily="2" charset="2"/>
              <a:buChar char="ü"/>
            </a:pPr>
            <a:endParaRPr lang="en-US" sz="2400" dirty="0" smtClean="0">
              <a:latin typeface="Times New Roman" pitchFamily="18" charset="0"/>
              <a:cs typeface="Times New Roman" pitchFamily="18" charset="0"/>
            </a:endParaRPr>
          </a:p>
          <a:p>
            <a:pPr algn="just">
              <a:buFont typeface="Wingdings" pitchFamily="2" charset="2"/>
              <a:buChar char="ü"/>
            </a:pPr>
            <a:r>
              <a:rPr lang="en-US" sz="2400" dirty="0" smtClean="0">
                <a:latin typeface="Times New Roman" pitchFamily="18" charset="0"/>
                <a:cs typeface="Times New Roman" pitchFamily="18" charset="0"/>
              </a:rPr>
              <a:t>The bud should be wrapped with 2- ply soft corrugated paper white or brown) and tied loosely with rubber band to secure the bud in position.</a:t>
            </a:r>
          </a:p>
          <a:p>
            <a:pPr algn="just"/>
            <a:r>
              <a:rPr lang="en-US" sz="2400" dirty="0" smtClean="0">
                <a:latin typeface="Times New Roman" pitchFamily="18" charset="0"/>
                <a:cs typeface="Times New Roman" pitchFamily="18" charset="0"/>
              </a:rPr>
              <a:t> </a:t>
            </a:r>
          </a:p>
          <a:p>
            <a:pPr algn="just">
              <a:buFont typeface="Wingdings" pitchFamily="2" charset="2"/>
              <a:buChar char="ü"/>
            </a:pPr>
            <a:r>
              <a:rPr lang="en-US" sz="2400" dirty="0" smtClean="0">
                <a:latin typeface="Times New Roman" pitchFamily="18" charset="0"/>
                <a:cs typeface="Times New Roman" pitchFamily="18" charset="0"/>
              </a:rPr>
              <a:t>The wrapping paper should project at least 2-3 cm above the bunch to protect the bud from thorns or from coming in contact with the box.</a:t>
            </a:r>
          </a:p>
          <a:p>
            <a:pPr algn="just">
              <a:buFont typeface="Wingdings" pitchFamily="2" charset="2"/>
              <a:buChar char="ü"/>
            </a:pPr>
            <a:endParaRPr lang="en-US" sz="2400" dirty="0" smtClean="0">
              <a:latin typeface="Times New Roman" pitchFamily="18" charset="0"/>
              <a:cs typeface="Times New Roman" pitchFamily="18" charset="0"/>
            </a:endParaRPr>
          </a:p>
          <a:p>
            <a:pPr algn="just">
              <a:buFont typeface="Wingdings" pitchFamily="2" charset="2"/>
              <a:buChar char="ü"/>
            </a:pPr>
            <a:r>
              <a:rPr lang="en-US" sz="2400" dirty="0" smtClean="0">
                <a:latin typeface="Times New Roman" pitchFamily="18" charset="0"/>
                <a:cs typeface="Times New Roman" pitchFamily="18" charset="0"/>
              </a:rPr>
              <a:t> There are two different types of bunching</a:t>
            </a:r>
            <a:endParaRPr lang="en-US" sz="2400" dirty="0">
              <a:latin typeface="Times New Roman" pitchFamily="18" charset="0"/>
              <a:cs typeface="Times New Roman" pitchFamily="18" charset="0"/>
            </a:endParaRPr>
          </a:p>
        </p:txBody>
      </p:sp>
      <p:pic>
        <p:nvPicPr>
          <p:cNvPr id="14338" name="Picture 2" descr="Untitled"/>
          <p:cNvPicPr>
            <a:picLocks noChangeAspect="1" noChangeArrowheads="1"/>
          </p:cNvPicPr>
          <p:nvPr/>
        </p:nvPicPr>
        <p:blipFill>
          <a:blip r:embed="rId2"/>
          <a:srcRect/>
          <a:stretch>
            <a:fillRect/>
          </a:stretch>
        </p:blipFill>
        <p:spPr bwMode="auto">
          <a:xfrm>
            <a:off x="6324600" y="1219200"/>
            <a:ext cx="2543763" cy="4648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09600"/>
            <a:ext cx="4953000" cy="526297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69875" indent="-269875" algn="just">
              <a:buFont typeface="Wingdings" pitchFamily="2" charset="2"/>
              <a:buChar char="ü"/>
            </a:pPr>
            <a:r>
              <a:rPr lang="en-US" sz="2400" dirty="0" smtClean="0">
                <a:latin typeface="Times New Roman" pitchFamily="18" charset="0"/>
                <a:cs typeface="Times New Roman" pitchFamily="18" charset="0"/>
              </a:rPr>
              <a:t>Staggered bunching: This type of bunching is very useful to avoid damage to the buds by mutual pressure two different levels are packed in a same bundle. E.g. generally for long stem variety having bigger bud size flower this method is useful.</a:t>
            </a:r>
          </a:p>
          <a:p>
            <a:pPr marL="269875" indent="-269875" algn="just">
              <a:buFont typeface="Wingdings" pitchFamily="2" charset="2"/>
              <a:buChar char="ü"/>
            </a:pPr>
            <a:endParaRPr lang="en-US" sz="2400" dirty="0" smtClean="0">
              <a:latin typeface="Times New Roman" pitchFamily="18" charset="0"/>
              <a:cs typeface="Times New Roman" pitchFamily="18" charset="0"/>
            </a:endParaRPr>
          </a:p>
          <a:p>
            <a:pPr marL="269875" indent="-269875" algn="just">
              <a:buFont typeface="Wingdings" pitchFamily="2" charset="2"/>
              <a:buChar char="ü"/>
            </a:pPr>
            <a:r>
              <a:rPr lang="en-US" sz="2400" dirty="0" smtClean="0">
                <a:latin typeface="Times New Roman" pitchFamily="18" charset="0"/>
                <a:cs typeface="Times New Roman" pitchFamily="18" charset="0"/>
              </a:rPr>
              <a:t>Level head bunching: The stems, which can be packed keeping all the buds in the same level. This method is used in short stem variety and having small bud size flowers.</a:t>
            </a:r>
            <a:endParaRPr lang="en-US" sz="2400" dirty="0">
              <a:latin typeface="Times New Roman" pitchFamily="18" charset="0"/>
              <a:cs typeface="Times New Roman" pitchFamily="18" charset="0"/>
            </a:endParaRPr>
          </a:p>
        </p:txBody>
      </p:sp>
      <p:pic>
        <p:nvPicPr>
          <p:cNvPr id="13314" name="Picture 2" descr="Roses manufacturers India"/>
          <p:cNvPicPr>
            <a:picLocks noChangeAspect="1" noChangeArrowheads="1"/>
          </p:cNvPicPr>
          <p:nvPr/>
        </p:nvPicPr>
        <p:blipFill>
          <a:blip r:embed="rId2" cstate="print"/>
          <a:srcRect/>
          <a:stretch>
            <a:fillRect/>
          </a:stretch>
        </p:blipFill>
        <p:spPr bwMode="auto">
          <a:xfrm>
            <a:off x="5486400" y="609600"/>
            <a:ext cx="2918900" cy="2362199"/>
          </a:xfrm>
          <a:prstGeom prst="rect">
            <a:avLst/>
          </a:prstGeom>
          <a:ln>
            <a:noFill/>
          </a:ln>
          <a:effectLst>
            <a:outerShdw blurRad="292100" dist="139700" dir="2700000" algn="tl" rotWithShape="0">
              <a:srgbClr val="333333">
                <a:alpha val="65000"/>
              </a:srgbClr>
            </a:outerShdw>
          </a:effectLst>
        </p:spPr>
      </p:pic>
      <p:sp>
        <p:nvSpPr>
          <p:cNvPr id="13316" name="AutoShape 4" descr="कट फ्लावर की कटाई के बाद देखभाल या हैंडलिंग कैसे करें। - Krishisew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318" name="Picture 6" descr="कट फ्लावर की कटाई के बाद देखभाल या हैंडलिंग कैसे करें। - Krishisewa"/>
          <p:cNvPicPr>
            <a:picLocks noChangeAspect="1" noChangeArrowheads="1"/>
          </p:cNvPicPr>
          <p:nvPr/>
        </p:nvPicPr>
        <p:blipFill>
          <a:blip r:embed="rId3"/>
          <a:srcRect l="11834" r="17846" b="39853"/>
          <a:stretch>
            <a:fillRect/>
          </a:stretch>
        </p:blipFill>
        <p:spPr bwMode="auto">
          <a:xfrm>
            <a:off x="5580504" y="3276600"/>
            <a:ext cx="2988264" cy="24384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90600"/>
            <a:ext cx="8077200" cy="501675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endParaRPr lang="en-US" sz="1400" dirty="0" smtClean="0"/>
          </a:p>
          <a:p>
            <a:pPr marL="179388" indent="-179388">
              <a:buFont typeface="Wingdings" pitchFamily="2" charset="2"/>
              <a:buChar char="Ø"/>
            </a:pPr>
            <a:r>
              <a:rPr lang="en-US" dirty="0" smtClean="0">
                <a:latin typeface="Times New Roman" pitchFamily="18" charset="0"/>
                <a:cs typeface="Times New Roman" pitchFamily="18" charset="0"/>
              </a:rPr>
              <a:t>After pre-cooling the temperature of the flowers (field heat)</a:t>
            </a:r>
          </a:p>
          <a:p>
            <a:pPr marL="179388" indent="-179388">
              <a:buFont typeface="Wingdings" pitchFamily="2" charset="2"/>
              <a:buChar char="Ø"/>
            </a:pPr>
            <a:endParaRPr lang="en-US" dirty="0" smtClean="0">
              <a:latin typeface="Times New Roman" pitchFamily="18" charset="0"/>
              <a:cs typeface="Times New Roman" pitchFamily="18" charset="0"/>
            </a:endParaRPr>
          </a:p>
          <a:p>
            <a:pPr marL="179388" indent="-179388">
              <a:buFont typeface="Wingdings" pitchFamily="2" charset="2"/>
              <a:buChar char="Ø"/>
            </a:pPr>
            <a:r>
              <a:rPr lang="en-US" dirty="0" smtClean="0">
                <a:latin typeface="Times New Roman" pitchFamily="18" charset="0"/>
                <a:cs typeface="Times New Roman" pitchFamily="18" charset="0"/>
              </a:rPr>
              <a:t>Flowers should be transported immediately in to cold storage for minimum 6 – 7 hrs. At 2-30C, with stems dipping in water.</a:t>
            </a:r>
          </a:p>
          <a:p>
            <a:pPr marL="179388" indent="-179388">
              <a:buFont typeface="Wingdings" pitchFamily="2" charset="2"/>
              <a:buChar char="Ø"/>
            </a:pPr>
            <a:endParaRPr lang="en-US" dirty="0" smtClean="0">
              <a:latin typeface="Times New Roman" pitchFamily="18" charset="0"/>
              <a:cs typeface="Times New Roman" pitchFamily="18" charset="0"/>
            </a:endParaRPr>
          </a:p>
          <a:p>
            <a:pPr marL="179388" indent="-179388">
              <a:buFont typeface="Wingdings" pitchFamily="2" charset="2"/>
              <a:buChar char="Ø"/>
            </a:pPr>
            <a:r>
              <a:rPr lang="en-US" dirty="0" smtClean="0">
                <a:latin typeface="Times New Roman" pitchFamily="18" charset="0"/>
                <a:cs typeface="Times New Roman" pitchFamily="18" charset="0"/>
              </a:rPr>
              <a:t>The cut roses can be stored up to 3-4 days maximum without affecting the vase life of flowers.</a:t>
            </a:r>
          </a:p>
          <a:p>
            <a:pPr marL="179388" indent="-179388">
              <a:buFont typeface="Wingdings" pitchFamily="2" charset="2"/>
              <a:buChar char="Ø"/>
            </a:pPr>
            <a:r>
              <a:rPr lang="en-US" dirty="0" smtClean="0">
                <a:latin typeface="Times New Roman" pitchFamily="18" charset="0"/>
                <a:cs typeface="Times New Roman" pitchFamily="18" charset="0"/>
              </a:rPr>
              <a:t>Relative humidity needs to be monitored and controlled in storage. Control can be achieved by a variety of methods.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 Operating a humidifier in the storage area</a:t>
            </a:r>
          </a:p>
          <a:p>
            <a:r>
              <a:rPr lang="en-US" dirty="0" smtClean="0">
                <a:latin typeface="Times New Roman" pitchFamily="18" charset="0"/>
                <a:cs typeface="Times New Roman" pitchFamily="18" charset="0"/>
              </a:rPr>
              <a:t>2. Regulating air movement and ventilation in relation to storage room load</a:t>
            </a:r>
          </a:p>
          <a:p>
            <a:r>
              <a:rPr lang="en-US" dirty="0" smtClean="0">
                <a:latin typeface="Times New Roman" pitchFamily="18" charset="0"/>
                <a:cs typeface="Times New Roman" pitchFamily="18" charset="0"/>
              </a:rPr>
              <a:t>3. Maintaining refrigeration coil temperature within the storage room</a:t>
            </a:r>
          </a:p>
          <a:p>
            <a:r>
              <a:rPr lang="en-US" dirty="0" smtClean="0">
                <a:latin typeface="Times New Roman" pitchFamily="18" charset="0"/>
                <a:cs typeface="Times New Roman" pitchFamily="18" charset="0"/>
              </a:rPr>
              <a:t>4. Using moisture barriers in the insulation of the storage room or transport vehicle</a:t>
            </a:r>
          </a:p>
          <a:p>
            <a:r>
              <a:rPr lang="en-US" dirty="0" smtClean="0">
                <a:latin typeface="Times New Roman" pitchFamily="18" charset="0"/>
                <a:cs typeface="Times New Roman" pitchFamily="18" charset="0"/>
              </a:rPr>
              <a:t>5. Wetting the storage room floor</a:t>
            </a:r>
          </a:p>
          <a:p>
            <a:r>
              <a:rPr lang="en-US" dirty="0" smtClean="0">
                <a:latin typeface="Times New Roman" pitchFamily="18" charset="0"/>
                <a:cs typeface="Times New Roman" pitchFamily="18" charset="0"/>
              </a:rPr>
              <a:t>6. Using crushed ice to pack produce for shipment</a:t>
            </a:r>
          </a:p>
          <a:p>
            <a:r>
              <a:rPr lang="en-US" dirty="0" smtClean="0">
                <a:latin typeface="Times New Roman" pitchFamily="18" charset="0"/>
                <a:cs typeface="Times New Roman" pitchFamily="18" charset="0"/>
              </a:rPr>
              <a:t>7. Sprinkling perishables, flowers with water</a:t>
            </a:r>
            <a:endParaRPr lang="en-US" dirty="0">
              <a:latin typeface="Times New Roman" pitchFamily="18" charset="0"/>
              <a:cs typeface="Times New Roman" pitchFamily="18" charset="0"/>
            </a:endParaRPr>
          </a:p>
        </p:txBody>
      </p:sp>
      <p:sp>
        <p:nvSpPr>
          <p:cNvPr id="3" name="Rectangle 2"/>
          <p:cNvSpPr/>
          <p:nvPr/>
        </p:nvSpPr>
        <p:spPr>
          <a:xfrm>
            <a:off x="457200" y="457200"/>
            <a:ext cx="8382000" cy="46166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ct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COLD STORAGE</a:t>
            </a:r>
            <a:endParaRPr 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066800"/>
            <a:ext cx="8305800" cy="1015663"/>
          </a:xfrm>
          <a:prstGeom prst="rect">
            <a:avLst/>
          </a:prstGeom>
        </p:spPr>
        <p:txBody>
          <a:bodyPr wrap="square">
            <a:spAutoFit/>
          </a:bodyPr>
          <a:lstStyle/>
          <a:p>
            <a:pPr algn="just"/>
            <a:r>
              <a:rPr lang="en-US" sz="2000" dirty="0" smtClean="0">
                <a:latin typeface="Times New Roman" pitchFamily="18" charset="0"/>
                <a:cs typeface="Times New Roman" pitchFamily="18" charset="0"/>
              </a:rPr>
              <a:t>In wet storage, flowers are stored with their base dipped in water or preservative solution for a short time. During wet storage, flowers are kept at 3-4oC temperature slightly higher than that used for dry storage </a:t>
            </a:r>
            <a:endParaRPr lang="en-US" sz="2000" dirty="0">
              <a:latin typeface="Times New Roman" pitchFamily="18" charset="0"/>
              <a:cs typeface="Times New Roman" pitchFamily="18" charset="0"/>
            </a:endParaRPr>
          </a:p>
        </p:txBody>
      </p:sp>
      <p:sp>
        <p:nvSpPr>
          <p:cNvPr id="3" name="Rectangle 2"/>
          <p:cNvSpPr/>
          <p:nvPr/>
        </p:nvSpPr>
        <p:spPr>
          <a:xfrm>
            <a:off x="457200" y="381000"/>
            <a:ext cx="8382000"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WET STORAGE </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4" name="Rectangle 3"/>
          <p:cNvSpPr/>
          <p:nvPr/>
        </p:nvSpPr>
        <p:spPr>
          <a:xfrm>
            <a:off x="304800" y="2209801"/>
            <a:ext cx="8610600" cy="52322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2800" dirty="0" smtClean="0">
                <a:latin typeface="Times New Roman" pitchFamily="18" charset="0"/>
                <a:cs typeface="Times New Roman" pitchFamily="18" charset="0"/>
              </a:rPr>
              <a:t>Wet storage temperature and shelf life of important flowers</a:t>
            </a:r>
            <a:endParaRPr lang="en-US" sz="28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457200" y="2819399"/>
          <a:ext cx="8229600" cy="3124201"/>
        </p:xfrm>
        <a:graphic>
          <a:graphicData uri="http://schemas.openxmlformats.org/drawingml/2006/table">
            <a:tbl>
              <a:tblPr firstRow="1" bandRow="1">
                <a:tableStyleId>{5940675A-B579-460E-94D1-54222C63F5DA}</a:tableStyleId>
              </a:tblPr>
              <a:tblGrid>
                <a:gridCol w="2743200"/>
                <a:gridCol w="2743200"/>
                <a:gridCol w="2743200"/>
              </a:tblGrid>
              <a:tr h="447938">
                <a:tc>
                  <a:txBody>
                    <a:bodyPr/>
                    <a:lstStyle/>
                    <a:p>
                      <a:pPr algn="ctr"/>
                      <a:r>
                        <a:rPr lang="en-US" sz="2000" dirty="0" smtClean="0">
                          <a:latin typeface="Times New Roman" pitchFamily="18" charset="0"/>
                          <a:cs typeface="Times New Roman" pitchFamily="18" charset="0"/>
                        </a:rPr>
                        <a:t>Flowers</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Temperature (0C)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Shelf life (weeks) </a:t>
                      </a:r>
                      <a:endParaRPr lang="en-US" sz="2000" dirty="0">
                        <a:latin typeface="Times New Roman" pitchFamily="18" charset="0"/>
                        <a:cs typeface="Times New Roman" pitchFamily="18" charset="0"/>
                      </a:endParaRPr>
                    </a:p>
                  </a:txBody>
                  <a:tcPr/>
                </a:tc>
              </a:tr>
              <a:tr h="401489">
                <a:tc>
                  <a:txBody>
                    <a:bodyPr/>
                    <a:lstStyle/>
                    <a:p>
                      <a:pPr algn="ctr"/>
                      <a:r>
                        <a:rPr lang="en-US" sz="2000" dirty="0" err="1" smtClean="0">
                          <a:latin typeface="Times New Roman" pitchFamily="18" charset="0"/>
                          <a:cs typeface="Times New Roman" pitchFamily="18" charset="0"/>
                        </a:rPr>
                        <a:t>Antirrhium</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r>
              <a:tr h="401489">
                <a:tc>
                  <a:txBody>
                    <a:bodyPr/>
                    <a:lstStyle/>
                    <a:p>
                      <a:pPr algn="ctr"/>
                      <a:r>
                        <a:rPr lang="en-US" sz="2000" dirty="0" smtClean="0">
                          <a:latin typeface="Times New Roman" pitchFamily="18" charset="0"/>
                          <a:cs typeface="Times New Roman" pitchFamily="18" charset="0"/>
                        </a:rPr>
                        <a:t>Carnation</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r>
              <a:tr h="447938">
                <a:tc>
                  <a:txBody>
                    <a:bodyPr/>
                    <a:lstStyle/>
                    <a:p>
                      <a:pPr algn="ctr"/>
                      <a:r>
                        <a:rPr lang="en-US" sz="2000" dirty="0" smtClean="0">
                          <a:latin typeface="Times New Roman" pitchFamily="18" charset="0"/>
                          <a:cs typeface="Times New Roman" pitchFamily="18" charset="0"/>
                        </a:rPr>
                        <a:t>Chrysanthemum </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1</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3</a:t>
                      </a:r>
                      <a:endParaRPr lang="en-US" sz="2000" dirty="0">
                        <a:latin typeface="Times New Roman" pitchFamily="18" charset="0"/>
                        <a:cs typeface="Times New Roman" pitchFamily="18" charset="0"/>
                      </a:endParaRPr>
                    </a:p>
                  </a:txBody>
                  <a:tcPr/>
                </a:tc>
              </a:tr>
              <a:tr h="447938">
                <a:tc>
                  <a:txBody>
                    <a:bodyPr/>
                    <a:lstStyle/>
                    <a:p>
                      <a:pPr algn="ctr"/>
                      <a:r>
                        <a:rPr lang="en-US" sz="2000" dirty="0" smtClean="0">
                          <a:latin typeface="Times New Roman" pitchFamily="18" charset="0"/>
                          <a:cs typeface="Times New Roman" pitchFamily="18" charset="0"/>
                        </a:rPr>
                        <a:t>Gerbera</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3-4</a:t>
                      </a:r>
                      <a:endParaRPr lang="en-US" sz="2000" dirty="0">
                        <a:latin typeface="Times New Roman" pitchFamily="18" charset="0"/>
                        <a:cs typeface="Times New Roman" pitchFamily="18" charset="0"/>
                      </a:endParaRPr>
                    </a:p>
                  </a:txBody>
                  <a:tcPr/>
                </a:tc>
              </a:tr>
              <a:tr h="401489">
                <a:tc>
                  <a:txBody>
                    <a:bodyPr/>
                    <a:lstStyle/>
                    <a:p>
                      <a:pPr algn="ctr"/>
                      <a:r>
                        <a:rPr lang="en-US" sz="2000" dirty="0" smtClean="0">
                          <a:latin typeface="Times New Roman" pitchFamily="18" charset="0"/>
                          <a:cs typeface="Times New Roman" pitchFamily="18" charset="0"/>
                        </a:rPr>
                        <a:t>Lily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 0-1 </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6</a:t>
                      </a:r>
                      <a:endParaRPr lang="en-US" sz="2000" dirty="0">
                        <a:latin typeface="Times New Roman" pitchFamily="18" charset="0"/>
                        <a:cs typeface="Times New Roman" pitchFamily="18" charset="0"/>
                      </a:endParaRPr>
                    </a:p>
                  </a:txBody>
                  <a:tcPr/>
                </a:tc>
              </a:tr>
              <a:tr h="575920">
                <a:tc>
                  <a:txBody>
                    <a:bodyPr/>
                    <a:lstStyle/>
                    <a:p>
                      <a:pPr algn="ctr"/>
                      <a:r>
                        <a:rPr lang="en-US" sz="2000" dirty="0" smtClean="0">
                          <a:latin typeface="Times New Roman" pitchFamily="18" charset="0"/>
                          <a:cs typeface="Times New Roman" pitchFamily="18" charset="0"/>
                        </a:rPr>
                        <a:t>Rose</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r>
            </a:tbl>
          </a:graphicData>
        </a:graphic>
      </p:graphicFrame>
      <p:sp>
        <p:nvSpPr>
          <p:cNvPr id="6" name="TextBox 5"/>
          <p:cNvSpPr txBox="1"/>
          <p:nvPr/>
        </p:nvSpPr>
        <p:spPr>
          <a:xfrm>
            <a:off x="5410200" y="6096000"/>
            <a:ext cx="3701113" cy="400110"/>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Source- </a:t>
            </a:r>
            <a:r>
              <a:rPr lang="en-US"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Senapati</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sz="20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et al., </a:t>
            </a: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2016</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534400" cy="523220"/>
          </a:xfrm>
          <a:prstGeom prst="rect">
            <a:avLst/>
          </a:prstGeom>
        </p:spPr>
        <p:style>
          <a:lnRef idx="2">
            <a:schemeClr val="dk1"/>
          </a:lnRef>
          <a:fillRef idx="1">
            <a:schemeClr val="lt1"/>
          </a:fillRef>
          <a:effectRef idx="0">
            <a:schemeClr val="dk1"/>
          </a:effectRef>
          <a:fontRef idx="minor">
            <a:schemeClr val="dk1"/>
          </a:fontRef>
        </p:style>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DRY STORAGE </a:t>
            </a:r>
            <a:endPar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3" name="Rectangle 2"/>
          <p:cNvSpPr/>
          <p:nvPr/>
        </p:nvSpPr>
        <p:spPr>
          <a:xfrm>
            <a:off x="381000" y="1066800"/>
            <a:ext cx="8458200" cy="1631216"/>
          </a:xfrm>
          <a:prstGeom prst="rect">
            <a:avLst/>
          </a:prstGeom>
        </p:spPr>
        <p:txBody>
          <a:bodyPr wrap="square">
            <a:spAutoFit/>
          </a:bodyPr>
          <a:lstStyle/>
          <a:p>
            <a:pPr marL="269875" indent="-269875" algn="just">
              <a:buFont typeface="Wingdings" pitchFamily="2" charset="2"/>
              <a:buChar char="q"/>
            </a:pPr>
            <a:r>
              <a:rPr lang="en-US" sz="2000" dirty="0" smtClean="0">
                <a:latin typeface="Times New Roman" pitchFamily="18" charset="0"/>
                <a:cs typeface="Times New Roman" pitchFamily="18" charset="0"/>
              </a:rPr>
              <a:t>Dry storage method is used for long term storage. In this method, fresh flowers are harvested in the morning, graded and sealed in plastic sleeves/ bags or boxes to prevent the loss of moisture. Prior to storage, flowers may be pulsed with floral preservatives containing sugar, anti-microbial and anti-ethylene compounds</a:t>
            </a:r>
            <a:r>
              <a:rPr lang="en-US" dirty="0" smtClean="0"/>
              <a:t>. </a:t>
            </a:r>
            <a:endParaRPr lang="en-US" dirty="0"/>
          </a:p>
        </p:txBody>
      </p:sp>
      <p:sp>
        <p:nvSpPr>
          <p:cNvPr id="4" name="Rectangle 3"/>
          <p:cNvSpPr/>
          <p:nvPr/>
        </p:nvSpPr>
        <p:spPr>
          <a:xfrm>
            <a:off x="457200" y="2895600"/>
            <a:ext cx="8305800" cy="70788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Recommended dry storage temperature for important flower crops</a:t>
            </a:r>
            <a:endParaRPr lang="en-U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381000" y="3810000"/>
          <a:ext cx="8458200" cy="1981200"/>
        </p:xfrm>
        <a:graphic>
          <a:graphicData uri="http://schemas.openxmlformats.org/drawingml/2006/table">
            <a:tbl>
              <a:tblPr firstRow="1" bandRow="1">
                <a:tableStyleId>{5940675A-B579-460E-94D1-54222C63F5DA}</a:tableStyleId>
              </a:tblPr>
              <a:tblGrid>
                <a:gridCol w="2590800"/>
                <a:gridCol w="3429000"/>
                <a:gridCol w="2438400"/>
              </a:tblGrid>
              <a:tr h="396240">
                <a:tc>
                  <a:txBody>
                    <a:bodyPr/>
                    <a:lstStyle/>
                    <a:p>
                      <a:pPr algn="ctr"/>
                      <a:r>
                        <a:rPr lang="en-US" sz="2000" b="1" dirty="0" smtClean="0">
                          <a:latin typeface="Times New Roman" pitchFamily="18" charset="0"/>
                          <a:cs typeface="Times New Roman" pitchFamily="18" charset="0"/>
                        </a:rPr>
                        <a:t>Flowers</a:t>
                      </a:r>
                      <a:endParaRPr lang="en-US" sz="2000" b="1" dirty="0">
                        <a:latin typeface="Times New Roman" pitchFamily="18" charset="0"/>
                        <a:cs typeface="Times New Roman" pitchFamily="18" charset="0"/>
                      </a:endParaRPr>
                    </a:p>
                  </a:txBody>
                  <a:tcPr/>
                </a:tc>
                <a:tc>
                  <a:txBody>
                    <a:bodyPr/>
                    <a:lstStyle/>
                    <a:p>
                      <a:pPr algn="ctr"/>
                      <a:r>
                        <a:rPr lang="en-US" sz="2000" b="1" dirty="0" smtClean="0">
                          <a:latin typeface="Times New Roman" pitchFamily="18" charset="0"/>
                          <a:cs typeface="Times New Roman" pitchFamily="18" charset="0"/>
                        </a:rPr>
                        <a:t>Temperature Shelf life (0C) </a:t>
                      </a:r>
                      <a:endParaRPr lang="en-US" sz="2000" b="1" dirty="0">
                        <a:latin typeface="Times New Roman" pitchFamily="18" charset="0"/>
                        <a:cs typeface="Times New Roman" pitchFamily="18" charset="0"/>
                      </a:endParaRPr>
                    </a:p>
                  </a:txBody>
                  <a:tcPr/>
                </a:tc>
                <a:tc>
                  <a:txBody>
                    <a:bodyPr/>
                    <a:lstStyle/>
                    <a:p>
                      <a:pPr algn="ctr"/>
                      <a:r>
                        <a:rPr lang="en-US" sz="2000" b="1" dirty="0" smtClean="0">
                          <a:latin typeface="Times New Roman" pitchFamily="18" charset="0"/>
                          <a:cs typeface="Times New Roman" pitchFamily="18" charset="0"/>
                        </a:rPr>
                        <a:t>(weeks) </a:t>
                      </a:r>
                      <a:endParaRPr lang="en-US" sz="2000" b="1" dirty="0">
                        <a:latin typeface="Times New Roman" pitchFamily="18" charset="0"/>
                        <a:cs typeface="Times New Roman" pitchFamily="18" charset="0"/>
                      </a:endParaRPr>
                    </a:p>
                  </a:txBody>
                  <a:tcPr/>
                </a:tc>
              </a:tr>
              <a:tr h="396240">
                <a:tc>
                  <a:txBody>
                    <a:bodyPr/>
                    <a:lstStyle/>
                    <a:p>
                      <a:pPr algn="ctr"/>
                      <a:r>
                        <a:rPr lang="en-US" sz="2000" dirty="0" smtClean="0">
                          <a:latin typeface="Times New Roman" pitchFamily="18" charset="0"/>
                          <a:cs typeface="Times New Roman" pitchFamily="18" charset="0"/>
                        </a:rPr>
                        <a:t>Carnation</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0-1 </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16-24</a:t>
                      </a:r>
                      <a:endParaRPr lang="en-US" sz="2000" dirty="0">
                        <a:latin typeface="Times New Roman" pitchFamily="18" charset="0"/>
                        <a:cs typeface="Times New Roman" pitchFamily="18" charset="0"/>
                      </a:endParaRPr>
                    </a:p>
                  </a:txBody>
                  <a:tcPr/>
                </a:tc>
              </a:tr>
              <a:tr h="396240">
                <a:tc>
                  <a:txBody>
                    <a:bodyPr/>
                    <a:lstStyle/>
                    <a:p>
                      <a:pPr algn="ctr"/>
                      <a:r>
                        <a:rPr lang="en-US" sz="2000" dirty="0" smtClean="0">
                          <a:latin typeface="Times New Roman" pitchFamily="18" charset="0"/>
                          <a:cs typeface="Times New Roman" pitchFamily="18" charset="0"/>
                        </a:rPr>
                        <a:t>Lily</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1</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6</a:t>
                      </a:r>
                      <a:endParaRPr lang="en-US" sz="2000" dirty="0">
                        <a:latin typeface="Times New Roman" pitchFamily="18" charset="0"/>
                        <a:cs typeface="Times New Roman" pitchFamily="18" charset="0"/>
                      </a:endParaRPr>
                    </a:p>
                  </a:txBody>
                  <a:tcPr/>
                </a:tc>
              </a:tr>
              <a:tr h="396240">
                <a:tc>
                  <a:txBody>
                    <a:bodyPr/>
                    <a:lstStyle/>
                    <a:p>
                      <a:pPr algn="ctr"/>
                      <a:r>
                        <a:rPr lang="en-IN" sz="2000" dirty="0" smtClean="0">
                          <a:latin typeface="Times New Roman" pitchFamily="18" charset="0"/>
                          <a:cs typeface="Times New Roman" pitchFamily="18" charset="0"/>
                        </a:rPr>
                        <a:t>Rose </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1</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3</a:t>
                      </a:r>
                      <a:endParaRPr lang="en-US" sz="2000" dirty="0">
                        <a:latin typeface="Times New Roman" pitchFamily="18" charset="0"/>
                        <a:cs typeface="Times New Roman" pitchFamily="18" charset="0"/>
                      </a:endParaRPr>
                    </a:p>
                  </a:txBody>
                  <a:tcPr/>
                </a:tc>
              </a:tr>
              <a:tr h="396240">
                <a:tc>
                  <a:txBody>
                    <a:bodyPr/>
                    <a:lstStyle/>
                    <a:p>
                      <a:pPr algn="ctr"/>
                      <a:r>
                        <a:rPr lang="en-US" sz="2000" dirty="0" err="1" smtClean="0">
                          <a:latin typeface="Times New Roman" pitchFamily="18" charset="0"/>
                          <a:cs typeface="Times New Roman" pitchFamily="18" charset="0"/>
                        </a:rPr>
                        <a:t>Anthurium</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13</a:t>
                      </a:r>
                      <a:endParaRPr lang="en-US" sz="2000" dirty="0">
                        <a:latin typeface="Times New Roman" pitchFamily="18" charset="0"/>
                        <a:cs typeface="Times New Roman" pitchFamily="18" charset="0"/>
                      </a:endParaRPr>
                    </a:p>
                  </a:txBody>
                  <a:tcPr/>
                </a:tc>
                <a:tc>
                  <a:txBody>
                    <a:bodyPr/>
                    <a:lstStyle/>
                    <a:p>
                      <a:pPr algn="ctr"/>
                      <a:r>
                        <a:rPr lang="en-IN" sz="2000" dirty="0" smtClean="0">
                          <a:latin typeface="Times New Roman" pitchFamily="18" charset="0"/>
                          <a:cs typeface="Times New Roman" pitchFamily="18" charset="0"/>
                        </a:rPr>
                        <a:t>4</a:t>
                      </a:r>
                      <a:endParaRPr lang="en-US" sz="2000" dirty="0">
                        <a:latin typeface="Times New Roman" pitchFamily="18" charset="0"/>
                        <a:cs typeface="Times New Roman" pitchFamily="18" charset="0"/>
                      </a:endParaRPr>
                    </a:p>
                  </a:txBody>
                  <a:tcPr/>
                </a:tc>
              </a:tr>
            </a:tbl>
          </a:graphicData>
        </a:graphic>
      </p:graphicFrame>
      <p:sp>
        <p:nvSpPr>
          <p:cNvPr id="6" name="TextBox 5"/>
          <p:cNvSpPr txBox="1"/>
          <p:nvPr/>
        </p:nvSpPr>
        <p:spPr>
          <a:xfrm>
            <a:off x="5334000" y="6019800"/>
            <a:ext cx="3366971"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Source-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Senapati</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i="1"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et al.,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2016</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066800"/>
            <a:ext cx="8153400" cy="3416320"/>
          </a:xfrm>
          <a:prstGeom prst="rect">
            <a:avLst/>
          </a:prstGeom>
        </p:spPr>
        <p:txBody>
          <a:bodyPr wrap="square">
            <a:spAutoFit/>
          </a:bodyPr>
          <a:lstStyle/>
          <a:p>
            <a:pPr algn="just"/>
            <a:r>
              <a:rPr lang="en-US" sz="2400" dirty="0" smtClean="0">
                <a:latin typeface="Times New Roman" pitchFamily="18" charset="0"/>
                <a:cs typeface="Times New Roman" pitchFamily="18" charset="0"/>
              </a:rPr>
              <a:t>The method of packing depends on crop, flower, method of transport and market.</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principle of packing is to keep the flowers for long time and retain quality by lowering the rate of transpiration and cell division during transportation and storage.</a:t>
            </a:r>
          </a:p>
          <a:p>
            <a:pPr algn="just"/>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The ideal packing should be air tight, moisture proof and strong enough to withstand handling, transport and staking. </a:t>
            </a:r>
          </a:p>
        </p:txBody>
      </p:sp>
      <p:sp>
        <p:nvSpPr>
          <p:cNvPr id="3" name="Rectangle 2"/>
          <p:cNvSpPr/>
          <p:nvPr/>
        </p:nvSpPr>
        <p:spPr>
          <a:xfrm>
            <a:off x="381000" y="457200"/>
            <a:ext cx="8381999"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PACKING AND TRANSPORT OF THE FLOWERS</a:t>
            </a:r>
          </a:p>
        </p:txBody>
      </p:sp>
      <p:pic>
        <p:nvPicPr>
          <p:cNvPr id="40962" name="Picture 2" descr="Packaging - Miscellaneous - PlentyFlora Gerbera Flowers Grower"/>
          <p:cNvPicPr>
            <a:picLocks noChangeAspect="1" noChangeArrowheads="1"/>
          </p:cNvPicPr>
          <p:nvPr/>
        </p:nvPicPr>
        <p:blipFill>
          <a:blip r:embed="rId2"/>
          <a:srcRect/>
          <a:stretch>
            <a:fillRect/>
          </a:stretch>
        </p:blipFill>
        <p:spPr bwMode="auto">
          <a:xfrm>
            <a:off x="457200" y="4495800"/>
            <a:ext cx="4572000" cy="1894974"/>
          </a:xfrm>
          <a:prstGeom prst="rect">
            <a:avLst/>
          </a:prstGeom>
          <a:noFill/>
        </p:spPr>
      </p:pic>
      <p:pic>
        <p:nvPicPr>
          <p:cNvPr id="40964" name="Picture 4" descr="199 Flower Delivery Truck Stock Photos, Pictures &amp; Royalty-Free Images -  iStock"/>
          <p:cNvPicPr>
            <a:picLocks noChangeAspect="1" noChangeArrowheads="1"/>
          </p:cNvPicPr>
          <p:nvPr/>
        </p:nvPicPr>
        <p:blipFill>
          <a:blip r:embed="rId3"/>
          <a:srcRect/>
          <a:stretch>
            <a:fillRect/>
          </a:stretch>
        </p:blipFill>
        <p:spPr bwMode="auto">
          <a:xfrm>
            <a:off x="5181600" y="4419600"/>
            <a:ext cx="3276600" cy="188458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534400"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400" dirty="0" smtClean="0">
                <a:latin typeface="Times New Roman" pitchFamily="18" charset="0"/>
                <a:cs typeface="Times New Roman" pitchFamily="18" charset="0"/>
              </a:rPr>
              <a:t>Types of packaging</a:t>
            </a:r>
          </a:p>
          <a:p>
            <a:pPr algn="just"/>
            <a:r>
              <a:rPr lang="en-US" sz="2400" dirty="0" smtClean="0">
                <a:latin typeface="Times New Roman" pitchFamily="18" charset="0"/>
                <a:cs typeface="Times New Roman" pitchFamily="18" charset="0"/>
              </a:rPr>
              <a:t>I. Primary packaging - container that directly holds the product</a:t>
            </a:r>
          </a:p>
          <a:p>
            <a:pPr algn="just"/>
            <a:r>
              <a:rPr lang="en-US" sz="2400" dirty="0" smtClean="0">
                <a:latin typeface="Times New Roman" pitchFamily="18" charset="0"/>
                <a:cs typeface="Times New Roman" pitchFamily="18" charset="0"/>
              </a:rPr>
              <a:t>o </a:t>
            </a:r>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 Wrapping materials (paper, polythene),vases, </a:t>
            </a:r>
            <a:r>
              <a:rPr lang="en-US" sz="2400" dirty="0" err="1" smtClean="0">
                <a:latin typeface="Times New Roman" pitchFamily="18" charset="0"/>
                <a:cs typeface="Times New Roman" pitchFamily="18" charset="0"/>
              </a:rPr>
              <a:t>bouquests</a:t>
            </a:r>
            <a:r>
              <a:rPr lang="en-US" sz="2400" dirty="0" smtClean="0">
                <a:latin typeface="Times New Roman" pitchFamily="18" charset="0"/>
                <a:cs typeface="Times New Roman" pitchFamily="18" charset="0"/>
              </a:rPr>
              <a:t>, carton, crates, etc</a:t>
            </a:r>
          </a:p>
          <a:p>
            <a:pPr algn="just"/>
            <a:r>
              <a:rPr lang="en-US" sz="2400" dirty="0" smtClean="0">
                <a:latin typeface="Times New Roman" pitchFamily="18" charset="0"/>
                <a:cs typeface="Times New Roman" pitchFamily="18" charset="0"/>
              </a:rPr>
              <a:t>II. Secondary packaging - any outer wrapping that help to store, transport, inform, display and protect the product</a:t>
            </a:r>
          </a:p>
          <a:p>
            <a:pPr algn="just"/>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 CFB’s, decorated carton, gift boxes, etc</a:t>
            </a:r>
          </a:p>
          <a:p>
            <a:pPr algn="just"/>
            <a:r>
              <a:rPr lang="en-US" sz="2400" dirty="0" smtClean="0">
                <a:latin typeface="Times New Roman" pitchFamily="18" charset="0"/>
                <a:cs typeface="Times New Roman" pitchFamily="18" charset="0"/>
              </a:rPr>
              <a:t>III. Tertiary packaging - grouping of products for storage and transportation.</a:t>
            </a:r>
          </a:p>
          <a:p>
            <a:pPr algn="just"/>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 Pallet Boxes, CFB’s, cartons, plastic/wooden boxes.</a:t>
            </a:r>
          </a:p>
          <a:p>
            <a:pPr algn="just"/>
            <a:r>
              <a:rPr lang="en-US" sz="2400" dirty="0" smtClean="0">
                <a:latin typeface="Times New Roman" pitchFamily="18" charset="0"/>
                <a:cs typeface="Times New Roman" pitchFamily="18" charset="0"/>
              </a:rPr>
              <a:t>The bunches are packed in 5 ply boxes in such a way that flower heads faces in opposite direction, </a:t>
            </a:r>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toward the width. The bunches should be placed in a row along with the width. The second layer is placed opposite to the first layer. In the packing box the layers of the flower are covered with soft paper. </a:t>
            </a:r>
            <a:endParaRPr lang="en-US" sz="24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066800"/>
            <a:ext cx="8305800" cy="452431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449263" indent="-449263" algn="just">
              <a:buFont typeface="Wingdings" pitchFamily="2" charset="2"/>
              <a:buChar char="ü"/>
            </a:pPr>
            <a:r>
              <a:rPr lang="en-US" sz="2400" dirty="0" smtClean="0">
                <a:latin typeface="Times New Roman" pitchFamily="18" charset="0"/>
                <a:cs typeface="Times New Roman" pitchFamily="18" charset="0"/>
              </a:rPr>
              <a:t>There are some special grade standards and certain quality control procedures for cut flowers for different countries. </a:t>
            </a:r>
          </a:p>
          <a:p>
            <a:pPr marL="449263" indent="-449263" algn="just">
              <a:buFont typeface="Wingdings" pitchFamily="2" charset="2"/>
              <a:buChar char="ü"/>
            </a:pPr>
            <a:r>
              <a:rPr lang="en-US" sz="2400" dirty="0" smtClean="0">
                <a:latin typeface="Times New Roman" pitchFamily="18" charset="0"/>
                <a:cs typeface="Times New Roman" pitchFamily="18" charset="0"/>
              </a:rPr>
              <a:t>Some marketing channels, for example the European markets the channel should have internal quality control systems that provide a continuous checking on quality of cut flowers. </a:t>
            </a:r>
          </a:p>
          <a:p>
            <a:pPr marL="449263" indent="-449263" algn="just">
              <a:buFont typeface="Wingdings" pitchFamily="2" charset="2"/>
              <a:buChar char="ü"/>
            </a:pPr>
            <a:r>
              <a:rPr lang="en-US" sz="2400" dirty="0" smtClean="0">
                <a:latin typeface="Times New Roman" pitchFamily="18" charset="0"/>
                <a:cs typeface="Times New Roman" pitchFamily="18" charset="0"/>
              </a:rPr>
              <a:t>The most important quality parameter to assess the cut flower quality is freshness or vase life. </a:t>
            </a:r>
          </a:p>
          <a:p>
            <a:pPr marL="449263" indent="-449263" algn="just">
              <a:buFont typeface="Wingdings" pitchFamily="2" charset="2"/>
              <a:buChar char="ü"/>
            </a:pPr>
            <a:r>
              <a:rPr lang="en-US" sz="2400" dirty="0" smtClean="0">
                <a:latin typeface="Times New Roman" pitchFamily="18" charset="0"/>
                <a:cs typeface="Times New Roman" pitchFamily="18" charset="0"/>
              </a:rPr>
              <a:t>But it is very difficult to assess the quality and freshness of the flower visually, so this parameter being important for export, the producers and receivers should set up a quality control program to enhance the freshness of the flowers that will helps to assess the quality of the exported cut flowers</a:t>
            </a:r>
            <a:endParaRPr lang="en-US" sz="2400" dirty="0">
              <a:latin typeface="Times New Roman" pitchFamily="18" charset="0"/>
              <a:cs typeface="Times New Roman" pitchFamily="18" charset="0"/>
            </a:endParaRPr>
          </a:p>
        </p:txBody>
      </p:sp>
      <p:sp>
        <p:nvSpPr>
          <p:cNvPr id="3" name="Rectangle 2"/>
          <p:cNvSpPr/>
          <p:nvPr/>
        </p:nvSpPr>
        <p:spPr>
          <a:xfrm>
            <a:off x="304800" y="381000"/>
            <a:ext cx="838200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QUALITY CONTROL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1"/>
            <a:ext cx="8458200"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ADVANCES IN PACKAGING AND STORAGE OF IMPORTANT FLOWER CROPS </a:t>
            </a:r>
            <a:endPar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graphicFrame>
        <p:nvGraphicFramePr>
          <p:cNvPr id="3" name="Table 2"/>
          <p:cNvGraphicFramePr>
            <a:graphicFrameLocks noGrp="1"/>
          </p:cNvGraphicFramePr>
          <p:nvPr/>
        </p:nvGraphicFramePr>
        <p:xfrm>
          <a:off x="152400" y="1212851"/>
          <a:ext cx="8686800" cy="5162104"/>
        </p:xfrm>
        <a:graphic>
          <a:graphicData uri="http://schemas.openxmlformats.org/drawingml/2006/table">
            <a:tbl>
              <a:tblPr firstRow="1" bandRow="1">
                <a:tableStyleId>{8799B23B-EC83-4686-B30A-512413B5E67A}</a:tableStyleId>
              </a:tblPr>
              <a:tblGrid>
                <a:gridCol w="1579419"/>
                <a:gridCol w="2763981"/>
                <a:gridCol w="4343400"/>
              </a:tblGrid>
              <a:tr h="590104">
                <a:tc>
                  <a:txBody>
                    <a:bodyPr/>
                    <a:lstStyle/>
                    <a:p>
                      <a:pPr algn="ctr"/>
                      <a:r>
                        <a:rPr lang="en-IN" dirty="0" smtClean="0">
                          <a:latin typeface="Times New Roman" pitchFamily="18" charset="0"/>
                          <a:cs typeface="Times New Roman" pitchFamily="18" charset="0"/>
                        </a:rPr>
                        <a:t>FLOWER</a:t>
                      </a:r>
                      <a:endParaRPr lang="en-US"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PACKING</a:t>
                      </a:r>
                      <a:endParaRPr lang="en-US" dirty="0">
                        <a:latin typeface="Times New Roman" pitchFamily="18" charset="0"/>
                        <a:cs typeface="Times New Roman" pitchFamily="18" charset="0"/>
                      </a:endParaRPr>
                    </a:p>
                  </a:txBody>
                  <a:tcPr/>
                </a:tc>
                <a:tc>
                  <a:txBody>
                    <a:bodyPr/>
                    <a:lstStyle/>
                    <a:p>
                      <a:pPr algn="ctr"/>
                      <a:r>
                        <a:rPr lang="en-IN" dirty="0" smtClean="0">
                          <a:latin typeface="Times New Roman" pitchFamily="18" charset="0"/>
                          <a:cs typeface="Times New Roman" pitchFamily="18" charset="0"/>
                        </a:rPr>
                        <a:t>STORAGE</a:t>
                      </a:r>
                      <a:r>
                        <a:rPr lang="en-IN" baseline="0"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a:txBody>
                  <a:tcPr/>
                </a:tc>
              </a:tr>
              <a:tr h="889089">
                <a:tc>
                  <a:txBody>
                    <a:bodyPr/>
                    <a:lstStyle/>
                    <a:p>
                      <a:r>
                        <a:rPr lang="en-US" dirty="0" smtClean="0">
                          <a:latin typeface="Times New Roman" pitchFamily="18" charset="0"/>
                          <a:cs typeface="Times New Roman" pitchFamily="18" charset="0"/>
                        </a:rPr>
                        <a:t> Rose </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 Packed in bundles of 20 each and tied with string or rubber band</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2 weeks in dry storage</a:t>
                      </a:r>
                      <a:endParaRPr lang="en-US" dirty="0">
                        <a:latin typeface="Times New Roman" pitchFamily="18" charset="0"/>
                        <a:cs typeface="Times New Roman" pitchFamily="18" charset="0"/>
                      </a:endParaRPr>
                    </a:p>
                  </a:txBody>
                  <a:tcPr/>
                </a:tc>
              </a:tr>
              <a:tr h="622362">
                <a:tc>
                  <a:txBody>
                    <a:bodyPr/>
                    <a:lstStyle/>
                    <a:p>
                      <a:r>
                        <a:rPr lang="en-US" dirty="0" smtClean="0">
                          <a:latin typeface="Times New Roman" pitchFamily="18" charset="0"/>
                          <a:cs typeface="Times New Roman" pitchFamily="18" charset="0"/>
                        </a:rPr>
                        <a:t> Gerbera </a:t>
                      </a:r>
                      <a:endParaRPr lang="en-US" dirty="0">
                        <a:latin typeface="Times New Roman" pitchFamily="18" charset="0"/>
                        <a:cs typeface="Times New Roman" pitchFamily="18" charset="0"/>
                      </a:endParaRPr>
                    </a:p>
                  </a:txBody>
                  <a:tcPr/>
                </a:tc>
                <a:tc>
                  <a:txBody>
                    <a:bodyPr/>
                    <a:lstStyle/>
                    <a:p>
                      <a:pPr algn="just"/>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 1 week at 35°F (2°C), even this short storage period</a:t>
                      </a:r>
                      <a:endParaRPr lang="en-US" dirty="0">
                        <a:latin typeface="Times New Roman" pitchFamily="18" charset="0"/>
                        <a:cs typeface="Times New Roman" pitchFamily="18" charset="0"/>
                      </a:endParaRPr>
                    </a:p>
                  </a:txBody>
                  <a:tcPr/>
                </a:tc>
              </a:tr>
              <a:tr h="889089">
                <a:tc>
                  <a:txBody>
                    <a:bodyPr/>
                    <a:lstStyle/>
                    <a:p>
                      <a:r>
                        <a:rPr lang="en-US" dirty="0" smtClean="0">
                          <a:latin typeface="Times New Roman" pitchFamily="18" charset="0"/>
                          <a:cs typeface="Times New Roman" pitchFamily="18" charset="0"/>
                        </a:rPr>
                        <a:t>Chrysanthemum</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Display boxes of 91x43x15 cm dimensions.</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Stage 3 buds can be stored up to 2 weeks and stage 4 buds up to 3 weeks at 31-34°F (0-l°C). </a:t>
                      </a:r>
                      <a:endParaRPr lang="en-US" dirty="0">
                        <a:latin typeface="Times New Roman" pitchFamily="18" charset="0"/>
                        <a:cs typeface="Times New Roman" pitchFamily="18" charset="0"/>
                      </a:endParaRPr>
                    </a:p>
                  </a:txBody>
                  <a:tcPr/>
                </a:tc>
              </a:tr>
              <a:tr h="1155816">
                <a:tc>
                  <a:txBody>
                    <a:bodyPr/>
                    <a:lstStyle/>
                    <a:p>
                      <a:r>
                        <a:rPr lang="en-US" dirty="0" err="1" smtClean="0">
                          <a:latin typeface="Times New Roman" pitchFamily="18" charset="0"/>
                          <a:cs typeface="Times New Roman" pitchFamily="18" charset="0"/>
                        </a:rPr>
                        <a:t>Anthurium</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Shredded newsprint </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Vase life was increased by 50% when flowers were stored in air at 13oC (55° F) or in 2% oxygen at room temperature for up to 2 weeks. </a:t>
                      </a:r>
                      <a:endParaRPr lang="en-US" dirty="0">
                        <a:latin typeface="Times New Roman" pitchFamily="18" charset="0"/>
                        <a:cs typeface="Times New Roman" pitchFamily="18" charset="0"/>
                      </a:endParaRPr>
                    </a:p>
                  </a:txBody>
                  <a:tcPr/>
                </a:tc>
              </a:tr>
              <a:tr h="889089">
                <a:tc>
                  <a:txBody>
                    <a:bodyPr/>
                    <a:lstStyle/>
                    <a:p>
                      <a:r>
                        <a:rPr lang="en-US" dirty="0" smtClean="0">
                          <a:latin typeface="Times New Roman" pitchFamily="18" charset="0"/>
                          <a:cs typeface="Times New Roman" pitchFamily="18" charset="0"/>
                        </a:rPr>
                        <a:t>Carnation</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Card board boxes having dimensions of 122x50x30 cm</a:t>
                      </a:r>
                      <a:endParaRPr lang="en-US" dirty="0">
                        <a:latin typeface="Times New Roman" pitchFamily="18" charset="0"/>
                        <a:cs typeface="Times New Roman" pitchFamily="18" charset="0"/>
                      </a:endParaRPr>
                    </a:p>
                  </a:txBody>
                  <a:tcPr/>
                </a:tc>
                <a:tc>
                  <a:txBody>
                    <a:bodyPr/>
                    <a:lstStyle/>
                    <a:p>
                      <a:pPr algn="just"/>
                      <a:r>
                        <a:rPr lang="en-US" dirty="0" smtClean="0">
                          <a:latin typeface="Times New Roman" pitchFamily="18" charset="0"/>
                          <a:cs typeface="Times New Roman" pitchFamily="18" charset="0"/>
                        </a:rPr>
                        <a:t>1° C (34° F) in a box lined with polyethylene and newspaper. Open flowers (stage 3 or 4) can be stored 2 to 4 weeks</a:t>
                      </a:r>
                      <a:endParaRPr lang="en-US" dirty="0">
                        <a:latin typeface="Times New Roman" pitchFamily="18" charset="0"/>
                        <a:cs typeface="Times New Roman" pitchFamily="18" charset="0"/>
                      </a:endParaRPr>
                    </a:p>
                  </a:txBody>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305800"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IN"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INTRODUCTION </a:t>
            </a:r>
            <a:endParaRPr lang="en-US"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3" name="TextBox 2"/>
          <p:cNvSpPr txBox="1"/>
          <p:nvPr/>
        </p:nvSpPr>
        <p:spPr>
          <a:xfrm>
            <a:off x="457200" y="1143000"/>
            <a:ext cx="7924800" cy="5262979"/>
          </a:xfrm>
          <a:prstGeom prst="rect">
            <a:avLst/>
          </a:prstGeom>
          <a:noFill/>
        </p:spPr>
        <p:txBody>
          <a:bodyPr wrap="square" rtlCol="0">
            <a:spAutoFit/>
          </a:bodyPr>
          <a:lstStyle/>
          <a:p>
            <a:pPr algn="just"/>
            <a:r>
              <a:rPr lang="en-IN" sz="2800" b="1" dirty="0" smtClean="0">
                <a:latin typeface="Times New Roman" pitchFamily="18" charset="0"/>
                <a:cs typeface="Times New Roman" pitchFamily="18" charset="0"/>
              </a:rPr>
              <a:t>Post harvest management</a:t>
            </a:r>
            <a:r>
              <a:rPr lang="en-IN" sz="2800" dirty="0" smtClean="0">
                <a:latin typeface="Times New Roman" pitchFamily="18" charset="0"/>
                <a:cs typeface="Times New Roman" pitchFamily="18" charset="0"/>
              </a:rPr>
              <a:t>:</a:t>
            </a:r>
          </a:p>
          <a:p>
            <a:pPr marL="269875" indent="-269875" algn="just">
              <a:buFont typeface="Wingdings" pitchFamily="2" charset="2"/>
              <a:buChar char="Ø"/>
            </a:pPr>
            <a:r>
              <a:rPr lang="en-IN" sz="2800" dirty="0" smtClean="0">
                <a:latin typeface="Times New Roman" pitchFamily="18" charset="0"/>
                <a:cs typeface="Times New Roman" pitchFamily="18" charset="0"/>
              </a:rPr>
              <a:t>In agriculture or horticulture postharvest management is the stage of crop production immediately following harvest including cooling, cleaning sorting and packaging.</a:t>
            </a:r>
          </a:p>
          <a:p>
            <a:pPr marL="269875" indent="-269875" algn="just">
              <a:buFont typeface="Wingdings" pitchFamily="2" charset="2"/>
              <a:buChar char="Ø"/>
            </a:pPr>
            <a:r>
              <a:rPr lang="en-IN" sz="2800" dirty="0" smtClean="0">
                <a:latin typeface="Times New Roman" pitchFamily="18" charset="0"/>
                <a:cs typeface="Times New Roman" pitchFamily="18" charset="0"/>
              </a:rPr>
              <a:t>The instant a crop is removed from the ground or separated from its parent plant it begins to deteriorate.</a:t>
            </a:r>
          </a:p>
          <a:p>
            <a:pPr marL="269875" indent="-269875" algn="just">
              <a:buFont typeface="Wingdings" pitchFamily="2" charset="2"/>
              <a:buChar char="Ø"/>
            </a:pPr>
            <a:r>
              <a:rPr lang="en-IN" sz="2800" dirty="0" smtClean="0">
                <a:latin typeface="Times New Roman" pitchFamily="18" charset="0"/>
                <a:cs typeface="Times New Roman" pitchFamily="18" charset="0"/>
              </a:rPr>
              <a:t>Postharvest treatment </a:t>
            </a:r>
            <a:r>
              <a:rPr lang="en-IN" sz="2800" dirty="0" err="1" smtClean="0">
                <a:latin typeface="Times New Roman" pitchFamily="18" charset="0"/>
                <a:cs typeface="Times New Roman" pitchFamily="18" charset="0"/>
              </a:rPr>
              <a:t>laregely</a:t>
            </a:r>
            <a:r>
              <a:rPr lang="en-IN" sz="2800" dirty="0" smtClean="0">
                <a:latin typeface="Times New Roman" pitchFamily="18" charset="0"/>
                <a:cs typeface="Times New Roman" pitchFamily="18" charset="0"/>
              </a:rPr>
              <a:t> determines final quality, whether a crop is sold for fresh consumption or used an as ingredient in processed of product</a:t>
            </a:r>
            <a:r>
              <a:rPr lang="en-IN" dirty="0" smtClean="0"/>
              <a:t>.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382000" cy="70788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EFFECT OF NANOTECHNOLOGY IN IMPROVEMENT OF VASE LIFE IN CUT FLOWERS </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Rectangle 2"/>
          <p:cNvSpPr/>
          <p:nvPr/>
        </p:nvSpPr>
        <p:spPr>
          <a:xfrm>
            <a:off x="304800" y="1143000"/>
            <a:ext cx="8382000" cy="533400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000" dirty="0" smtClean="0">
                <a:latin typeface="Times New Roman" pitchFamily="18" charset="0"/>
                <a:cs typeface="Times New Roman" pitchFamily="18" charset="0"/>
              </a:rPr>
              <a:t> In the combination of sugar and </a:t>
            </a:r>
            <a:r>
              <a:rPr lang="en-US" sz="2000" dirty="0" err="1" smtClean="0">
                <a:latin typeface="Times New Roman" pitchFamily="18" charset="0"/>
                <a:cs typeface="Times New Roman" pitchFamily="18" charset="0"/>
              </a:rPr>
              <a:t>nano</a:t>
            </a:r>
            <a:r>
              <a:rPr lang="en-US" sz="2000" dirty="0" smtClean="0">
                <a:latin typeface="Times New Roman" pitchFamily="18" charset="0"/>
                <a:cs typeface="Times New Roman" pitchFamily="18" charset="0"/>
              </a:rPr>
              <a:t> silver, sugar act as an energy source and </a:t>
            </a:r>
            <a:r>
              <a:rPr lang="en-US" sz="2000" dirty="0" err="1" smtClean="0">
                <a:latin typeface="Times New Roman" pitchFamily="18" charset="0"/>
                <a:cs typeface="Times New Roman" pitchFamily="18" charset="0"/>
              </a:rPr>
              <a:t>nano</a:t>
            </a:r>
            <a:r>
              <a:rPr lang="en-US" sz="2000" dirty="0" smtClean="0">
                <a:latin typeface="Times New Roman" pitchFamily="18" charset="0"/>
                <a:cs typeface="Times New Roman" pitchFamily="18" charset="0"/>
              </a:rPr>
              <a:t> silver particles are responsible for water retention.(</a:t>
            </a:r>
            <a:r>
              <a:rPr lang="en-US" sz="2000" dirty="0" err="1" smtClean="0">
                <a:latin typeface="Times New Roman" pitchFamily="18" charset="0"/>
                <a:cs typeface="Times New Roman" pitchFamily="18" charset="0"/>
              </a:rPr>
              <a:t>Kalayeh</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et al.,</a:t>
            </a:r>
            <a:r>
              <a:rPr lang="en-US" sz="2000" dirty="0" smtClean="0">
                <a:latin typeface="Times New Roman" pitchFamily="18" charset="0"/>
                <a:cs typeface="Times New Roman" pitchFamily="18" charset="0"/>
              </a:rPr>
              <a:t> 2011) also found better result in vase life of Rose when it was treated with </a:t>
            </a:r>
            <a:r>
              <a:rPr lang="en-US" sz="2000" dirty="0" err="1" smtClean="0">
                <a:latin typeface="Times New Roman" pitchFamily="18" charset="0"/>
                <a:cs typeface="Times New Roman" pitchFamily="18" charset="0"/>
              </a:rPr>
              <a:t>nano</a:t>
            </a:r>
            <a:r>
              <a:rPr lang="en-US" sz="2000" dirty="0" smtClean="0">
                <a:latin typeface="Times New Roman" pitchFamily="18" charset="0"/>
                <a:cs typeface="Times New Roman" pitchFamily="18" charset="0"/>
              </a:rPr>
              <a:t> silver particles. </a:t>
            </a:r>
          </a:p>
          <a:p>
            <a:pPr algn="just"/>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When </a:t>
            </a:r>
            <a:r>
              <a:rPr lang="en-US" sz="2000" dirty="0" err="1" smtClean="0">
                <a:latin typeface="Times New Roman" pitchFamily="18" charset="0"/>
                <a:cs typeface="Times New Roman" pitchFamily="18" charset="0"/>
              </a:rPr>
              <a:t>nano</a:t>
            </a:r>
            <a:r>
              <a:rPr lang="en-US" sz="2000" dirty="0" smtClean="0">
                <a:latin typeface="Times New Roman" pitchFamily="18" charset="0"/>
                <a:cs typeface="Times New Roman" pitchFamily="18" charset="0"/>
              </a:rPr>
              <a:t> silver particles are used with the combination of 8-hydroxyquinoline </a:t>
            </a:r>
            <a:r>
              <a:rPr lang="en-US" sz="2000" dirty="0" err="1" smtClean="0">
                <a:latin typeface="Times New Roman" pitchFamily="18" charset="0"/>
                <a:cs typeface="Times New Roman" pitchFamily="18" charset="0"/>
              </a:rPr>
              <a:t>sulphate</a:t>
            </a:r>
            <a:r>
              <a:rPr lang="en-US" sz="2000" dirty="0" smtClean="0">
                <a:latin typeface="Times New Roman" pitchFamily="18" charset="0"/>
                <a:cs typeface="Times New Roman" pitchFamily="18" charset="0"/>
              </a:rPr>
              <a:t> and found that it is effective for increasing flower diameter and bud openings. </a:t>
            </a:r>
          </a:p>
          <a:p>
            <a:pPr algn="just"/>
            <a:endParaRPr lang="en-US" sz="2000" dirty="0" smtClean="0">
              <a:latin typeface="Times New Roman" pitchFamily="18" charset="0"/>
              <a:cs typeface="Times New Roman" pitchFamily="18" charset="0"/>
            </a:endParaRPr>
          </a:p>
          <a:p>
            <a:pPr algn="just"/>
            <a:r>
              <a:rPr lang="en-US" sz="2000" b="1" dirty="0" smtClean="0">
                <a:latin typeface="Times New Roman" pitchFamily="18" charset="0"/>
                <a:cs typeface="Times New Roman" pitchFamily="18" charset="0"/>
              </a:rPr>
              <a:t>Carnation </a:t>
            </a:r>
          </a:p>
          <a:p>
            <a:pPr algn="just"/>
            <a:r>
              <a:rPr lang="en-US" sz="2000" dirty="0" smtClean="0">
                <a:latin typeface="Times New Roman" pitchFamily="18" charset="0"/>
                <a:cs typeface="Times New Roman" pitchFamily="18" charset="0"/>
              </a:rPr>
              <a:t>To improve the vase life of flowers and suppression of ethylene biosynthesis gene level many ethylene inhibitors like nitric oxide, silver </a:t>
            </a:r>
            <a:r>
              <a:rPr lang="en-US" sz="2000" dirty="0" err="1" smtClean="0">
                <a:latin typeface="Times New Roman" pitchFamily="18" charset="0"/>
                <a:cs typeface="Times New Roman" pitchFamily="18" charset="0"/>
              </a:rPr>
              <a:t>thiosulphate</a:t>
            </a:r>
            <a:r>
              <a:rPr lang="en-US" sz="2000" dirty="0" smtClean="0">
                <a:latin typeface="Times New Roman" pitchFamily="18" charset="0"/>
                <a:cs typeface="Times New Roman" pitchFamily="18" charset="0"/>
              </a:rPr>
              <a:t> and 1-MCP are used. Despite of all these ethylene inhibitors, some chemicals containing silver can also use to prevent the blockage of xylem and to inhibit the growth of bacteria and other microorganism, as it has an antimicrobial activity (</a:t>
            </a:r>
            <a:r>
              <a:rPr lang="en-US" sz="2000" dirty="0" err="1" smtClean="0">
                <a:latin typeface="Times New Roman" pitchFamily="18" charset="0"/>
                <a:cs typeface="Times New Roman" pitchFamily="18" charset="0"/>
              </a:rPr>
              <a:t>Feng</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et.al, </a:t>
            </a:r>
            <a:r>
              <a:rPr lang="en-US" sz="2000" dirty="0" smtClean="0">
                <a:latin typeface="Times New Roman" pitchFamily="18" charset="0"/>
                <a:cs typeface="Times New Roman" pitchFamily="18" charset="0"/>
              </a:rPr>
              <a:t>2000, </a:t>
            </a:r>
            <a:r>
              <a:rPr lang="en-US" sz="2000" dirty="0" err="1" smtClean="0">
                <a:latin typeface="Times New Roman" pitchFamily="18" charset="0"/>
                <a:cs typeface="Times New Roman" pitchFamily="18" charset="0"/>
              </a:rPr>
              <a:t>Rai</a:t>
            </a:r>
            <a:r>
              <a:rPr lang="en-US" sz="2000"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et.al, </a:t>
            </a:r>
            <a:r>
              <a:rPr lang="en-US" sz="2000" dirty="0" smtClean="0">
                <a:latin typeface="Times New Roman" pitchFamily="18" charset="0"/>
                <a:cs typeface="Times New Roman" pitchFamily="18" charset="0"/>
              </a:rPr>
              <a:t>2008)</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57200"/>
            <a:ext cx="8382000" cy="58477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IN"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REFERENCES:</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Rectangle 2"/>
          <p:cNvSpPr/>
          <p:nvPr/>
        </p:nvSpPr>
        <p:spPr>
          <a:xfrm>
            <a:off x="381000" y="990600"/>
            <a:ext cx="8458200" cy="5078313"/>
          </a:xfrm>
          <a:prstGeom prst="rect">
            <a:avLst/>
          </a:prstGeom>
        </p:spPr>
        <p:txBody>
          <a:bodyPr wrap="square">
            <a:spAutoFit/>
          </a:bodyPr>
          <a:lstStyle/>
          <a:p>
            <a:pPr algn="just"/>
            <a:endParaRPr lang="en-US" dirty="0" smtClean="0">
              <a:latin typeface="Times New Roman" pitchFamily="18" charset="0"/>
              <a:cs typeface="Times New Roman" pitchFamily="18" charset="0"/>
            </a:endParaRPr>
          </a:p>
          <a:p>
            <a:pPr marL="269875" indent="-269875" algn="just"/>
            <a:r>
              <a:rPr lang="en-US" sz="1600" dirty="0" smtClean="0">
                <a:latin typeface="Times New Roman" pitchFamily="18" charset="0"/>
                <a:cs typeface="Times New Roman" pitchFamily="18" charset="0"/>
              </a:rPr>
              <a:t>Chung, G.Y., Lee, J.S. and Kim, Y.R. (1986). Effect of silver </a:t>
            </a:r>
            <a:r>
              <a:rPr lang="en-US" sz="1600" dirty="0" err="1" smtClean="0">
                <a:latin typeface="Times New Roman" pitchFamily="18" charset="0"/>
                <a:cs typeface="Times New Roman" pitchFamily="18" charset="0"/>
              </a:rPr>
              <a:t>thiosulphateand</a:t>
            </a:r>
            <a:r>
              <a:rPr lang="en-US" sz="1600" dirty="0" smtClean="0">
                <a:latin typeface="Times New Roman" pitchFamily="18" charset="0"/>
                <a:cs typeface="Times New Roman" pitchFamily="18" charset="0"/>
              </a:rPr>
              <a:t>  silver nitrate on the vase life and senescence of cut carnation flowers. J. Korean Soc. of Hort. Sci., 27(3): 275-282.</a:t>
            </a:r>
          </a:p>
          <a:p>
            <a:pPr algn="just"/>
            <a:endParaRPr lang="en-US" sz="1600" dirty="0" smtClean="0">
              <a:latin typeface="Times New Roman" pitchFamily="18" charset="0"/>
              <a:cs typeface="Times New Roman" pitchFamily="18" charset="0"/>
            </a:endParaRPr>
          </a:p>
          <a:p>
            <a:pPr algn="just"/>
            <a:r>
              <a:rPr lang="en-US" sz="1600" dirty="0" err="1" smtClean="0">
                <a:latin typeface="Times New Roman" pitchFamily="18" charset="0"/>
                <a:cs typeface="Times New Roman" pitchFamily="18" charset="0"/>
              </a:rPr>
              <a:t>Feng</a:t>
            </a:r>
            <a:r>
              <a:rPr lang="en-US" sz="1600" dirty="0" smtClean="0">
                <a:latin typeface="Times New Roman" pitchFamily="18" charset="0"/>
                <a:cs typeface="Times New Roman" pitchFamily="18" charset="0"/>
              </a:rPr>
              <a:t>, Q.L., Wu, J., Chen, G.Q., Cui, F.Z., Kim, T.N., Kim, J.O. 2000. A mechanistic study of the antibacterial effect of silver ions on Escherichia coli and Staphylococcus </a:t>
            </a:r>
            <a:r>
              <a:rPr lang="en-US" sz="1600" dirty="0" err="1" smtClean="0">
                <a:latin typeface="Times New Roman" pitchFamily="18" charset="0"/>
                <a:cs typeface="Times New Roman" pitchFamily="18" charset="0"/>
              </a:rPr>
              <a:t>aureus</a:t>
            </a:r>
            <a:r>
              <a:rPr lang="en-US" sz="1600" dirty="0" smtClean="0">
                <a:latin typeface="Times New Roman" pitchFamily="18" charset="0"/>
                <a:cs typeface="Times New Roman" pitchFamily="18" charset="0"/>
              </a:rPr>
              <a:t>. John Wiley &amp; Sons, Inc.</a:t>
            </a:r>
          </a:p>
          <a:p>
            <a:pPr algn="just"/>
            <a:endParaRPr lang="en-US" sz="1600" dirty="0" smtClean="0">
              <a:latin typeface="Times New Roman" pitchFamily="18" charset="0"/>
              <a:cs typeface="Times New Roman" pitchFamily="18" charset="0"/>
            </a:endParaRPr>
          </a:p>
          <a:p>
            <a:pPr marL="269875" indent="-269875" algn="just"/>
            <a:r>
              <a:rPr lang="en-US" sz="1600" dirty="0" smtClean="0">
                <a:latin typeface="Times New Roman" pitchFamily="18" charset="0"/>
                <a:cs typeface="Times New Roman" pitchFamily="18" charset="0"/>
              </a:rPr>
              <a:t>Jain, </a:t>
            </a:r>
            <a:r>
              <a:rPr lang="en-US" sz="1600" dirty="0" err="1" smtClean="0">
                <a:latin typeface="Times New Roman" pitchFamily="18" charset="0"/>
                <a:cs typeface="Times New Roman" pitchFamily="18" charset="0"/>
              </a:rPr>
              <a:t>Ritu</a:t>
            </a:r>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Bhalla</a:t>
            </a:r>
            <a:r>
              <a:rPr lang="en-US" sz="1600" dirty="0" smtClean="0">
                <a:latin typeface="Times New Roman" pitchFamily="18" charset="0"/>
                <a:cs typeface="Times New Roman" pitchFamily="18" charset="0"/>
              </a:rPr>
              <a:t>, R. and </a:t>
            </a:r>
            <a:r>
              <a:rPr lang="en-US" sz="1600" dirty="0" err="1" smtClean="0">
                <a:latin typeface="Times New Roman" pitchFamily="18" charset="0"/>
                <a:cs typeface="Times New Roman" pitchFamily="18" charset="0"/>
              </a:rPr>
              <a:t>Dhiman</a:t>
            </a:r>
            <a:r>
              <a:rPr lang="en-US" sz="1600" dirty="0" smtClean="0">
                <a:latin typeface="Times New Roman" pitchFamily="18" charset="0"/>
                <a:cs typeface="Times New Roman" pitchFamily="18" charset="0"/>
              </a:rPr>
              <a:t>, S.R. (2007).  Effect of pulsing treatments on postharvest life of rose cv. First Red. Journal of Ornamental Horticulture. 10(3): 143-147.</a:t>
            </a:r>
          </a:p>
          <a:p>
            <a:pPr algn="just"/>
            <a:endParaRPr lang="en-US" sz="1600" dirty="0" smtClean="0">
              <a:latin typeface="Times New Roman" pitchFamily="18" charset="0"/>
              <a:cs typeface="Times New Roman" pitchFamily="18" charset="0"/>
            </a:endParaRPr>
          </a:p>
          <a:p>
            <a:pPr marL="269875" indent="-269875" algn="just"/>
            <a:r>
              <a:rPr lang="en-US" sz="1600" dirty="0" smtClean="0">
                <a:latin typeface="Times New Roman" pitchFamily="18" charset="0"/>
                <a:cs typeface="Times New Roman" pitchFamily="18" charset="0"/>
              </a:rPr>
              <a:t>Jain, </a:t>
            </a:r>
            <a:r>
              <a:rPr lang="en-US" sz="1600" dirty="0" err="1" smtClean="0">
                <a:latin typeface="Times New Roman" pitchFamily="18" charset="0"/>
                <a:cs typeface="Times New Roman" pitchFamily="18" charset="0"/>
              </a:rPr>
              <a:t>Ritu</a:t>
            </a:r>
            <a:r>
              <a:rPr lang="en-US" sz="1600" dirty="0" smtClean="0">
                <a:latin typeface="Times New Roman" pitchFamily="18" charset="0"/>
                <a:cs typeface="Times New Roman" pitchFamily="18" charset="0"/>
              </a:rPr>
              <a:t>, Gupta, Y.C., </a:t>
            </a:r>
            <a:r>
              <a:rPr lang="en-US" sz="1600" dirty="0" err="1" smtClean="0">
                <a:latin typeface="Times New Roman" pitchFamily="18" charset="0"/>
                <a:cs typeface="Times New Roman" pitchFamily="18" charset="0"/>
              </a:rPr>
              <a:t>Bhalla</a:t>
            </a:r>
            <a:r>
              <a:rPr lang="en-US" sz="1600" dirty="0" smtClean="0">
                <a:latin typeface="Times New Roman" pitchFamily="18" charset="0"/>
                <a:cs typeface="Times New Roman" pitchFamily="18" charset="0"/>
              </a:rPr>
              <a:t>, R., </a:t>
            </a:r>
            <a:r>
              <a:rPr lang="en-US" sz="1600" dirty="0" err="1" smtClean="0">
                <a:latin typeface="Times New Roman" pitchFamily="18" charset="0"/>
                <a:cs typeface="Times New Roman" pitchFamily="18" charset="0"/>
              </a:rPr>
              <a:t>Dhiman</a:t>
            </a:r>
            <a:r>
              <a:rPr lang="en-US" sz="1600" dirty="0" smtClean="0">
                <a:latin typeface="Times New Roman" pitchFamily="18" charset="0"/>
                <a:cs typeface="Times New Roman" pitchFamily="18" charset="0"/>
              </a:rPr>
              <a:t>, S.R and </a:t>
            </a:r>
            <a:r>
              <a:rPr lang="en-US" sz="1600" dirty="0" err="1" smtClean="0">
                <a:latin typeface="Times New Roman" pitchFamily="18" charset="0"/>
                <a:cs typeface="Times New Roman" pitchFamily="18" charset="0"/>
              </a:rPr>
              <a:t>Thakur</a:t>
            </a:r>
            <a:r>
              <a:rPr lang="en-US" sz="1600" dirty="0" smtClean="0">
                <a:latin typeface="Times New Roman" pitchFamily="18" charset="0"/>
                <a:cs typeface="Times New Roman" pitchFamily="18" charset="0"/>
              </a:rPr>
              <a:t>, R. (2006). Standardization of holding solutions to increase the vase life of green house grown rose cv. First Red. In: Current Scenario in Temperate Horticulture. eds. (D.K. </a:t>
            </a:r>
            <a:r>
              <a:rPr lang="en-US" sz="1600" dirty="0" err="1" smtClean="0">
                <a:latin typeface="Times New Roman" pitchFamily="18" charset="0"/>
                <a:cs typeface="Times New Roman" pitchFamily="18" charset="0"/>
              </a:rPr>
              <a:t>Kishore</a:t>
            </a:r>
            <a:r>
              <a:rPr lang="en-US" sz="1600" dirty="0" smtClean="0">
                <a:latin typeface="Times New Roman" pitchFamily="18" charset="0"/>
                <a:cs typeface="Times New Roman" pitchFamily="18" charset="0"/>
              </a:rPr>
              <a:t>, S.K. Sharma and K.K. </a:t>
            </a:r>
            <a:r>
              <a:rPr lang="en-US" sz="1600" dirty="0" err="1" smtClean="0">
                <a:latin typeface="Times New Roman" pitchFamily="18" charset="0"/>
                <a:cs typeface="Times New Roman" pitchFamily="18" charset="0"/>
              </a:rPr>
              <a:t>Pramnik</a:t>
            </a:r>
            <a:r>
              <a:rPr lang="en-US" sz="1600" dirty="0" smtClean="0">
                <a:latin typeface="Times New Roman" pitchFamily="18" charset="0"/>
                <a:cs typeface="Times New Roman" pitchFamily="18" charset="0"/>
              </a:rPr>
              <a:t>), New India Publishing Agency, </a:t>
            </a:r>
            <a:r>
              <a:rPr lang="en-US" sz="1600" dirty="0" err="1" smtClean="0">
                <a:latin typeface="Times New Roman" pitchFamily="18" charset="0"/>
                <a:cs typeface="Times New Roman" pitchFamily="18" charset="0"/>
              </a:rPr>
              <a:t>Pitampura</a:t>
            </a:r>
            <a:r>
              <a:rPr lang="en-US" sz="1600" dirty="0" smtClean="0">
                <a:latin typeface="Times New Roman" pitchFamily="18" charset="0"/>
                <a:cs typeface="Times New Roman" pitchFamily="18" charset="0"/>
              </a:rPr>
              <a:t>, New Delhi. 489-495 pp.</a:t>
            </a:r>
          </a:p>
          <a:p>
            <a:pPr algn="just"/>
            <a:endParaRPr lang="en-US" sz="1600" dirty="0" smtClean="0">
              <a:latin typeface="Times New Roman" pitchFamily="18" charset="0"/>
              <a:cs typeface="Times New Roman" pitchFamily="18" charset="0"/>
            </a:endParaRPr>
          </a:p>
          <a:p>
            <a:pPr marL="269875" indent="-269875" algn="just"/>
            <a:r>
              <a:rPr lang="en-US" sz="1600" dirty="0" err="1" smtClean="0">
                <a:latin typeface="Times New Roman" pitchFamily="18" charset="0"/>
                <a:cs typeface="Times New Roman" pitchFamily="18" charset="0"/>
              </a:rPr>
              <a:t>Kalayeh</a:t>
            </a:r>
            <a:r>
              <a:rPr lang="en-US" sz="1600" dirty="0" smtClean="0">
                <a:latin typeface="Times New Roman" pitchFamily="18" charset="0"/>
                <a:cs typeface="Times New Roman" pitchFamily="18" charset="0"/>
              </a:rPr>
              <a:t>, S.M.O., </a:t>
            </a:r>
            <a:r>
              <a:rPr lang="en-US" sz="1600" dirty="0" err="1" smtClean="0">
                <a:latin typeface="Times New Roman" pitchFamily="18" charset="0"/>
                <a:cs typeface="Times New Roman" pitchFamily="18" charset="0"/>
              </a:rPr>
              <a:t>Mostofi</a:t>
            </a:r>
            <a:r>
              <a:rPr lang="en-US" sz="1600" dirty="0" smtClean="0">
                <a:latin typeface="Times New Roman" pitchFamily="18" charset="0"/>
                <a:cs typeface="Times New Roman" pitchFamily="18" charset="0"/>
              </a:rPr>
              <a:t>, M., </a:t>
            </a:r>
            <a:r>
              <a:rPr lang="en-US" sz="1600" dirty="0" err="1" smtClean="0">
                <a:latin typeface="Times New Roman" pitchFamily="18" charset="0"/>
                <a:cs typeface="Times New Roman" pitchFamily="18" charset="0"/>
              </a:rPr>
              <a:t>Basirat</a:t>
            </a:r>
            <a:r>
              <a:rPr lang="en-US" sz="1600" dirty="0" smtClean="0">
                <a:latin typeface="Times New Roman" pitchFamily="18" charset="0"/>
                <a:cs typeface="Times New Roman" pitchFamily="18" charset="0"/>
              </a:rPr>
              <a:t>, M. 2011.Study on Some Chemical Compounds on the Vase Life of Two Cultivars of Cut Roses. Journal of Ornamental and Horticultural plants, 1(2):123-128. </a:t>
            </a:r>
          </a:p>
          <a:p>
            <a:pPr algn="just"/>
            <a:endParaRPr lang="en-US" dirty="0" smtClean="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8229600" cy="7632859"/>
          </a:xfrm>
          <a:prstGeom prst="rect">
            <a:avLst/>
          </a:prstGeom>
        </p:spPr>
        <p:txBody>
          <a:bodyPr wrap="square">
            <a:spAutoFit/>
          </a:bodyPr>
          <a:lstStyle/>
          <a:p>
            <a:pPr marL="269875" indent="-269875" algn="just"/>
            <a:r>
              <a:rPr lang="en-US" sz="2000" dirty="0" err="1" smtClean="0">
                <a:latin typeface="Times New Roman" pitchFamily="18" charset="0"/>
                <a:cs typeface="Times New Roman" pitchFamily="18" charset="0"/>
              </a:rPr>
              <a:t>Lukaszewka</a:t>
            </a:r>
            <a:r>
              <a:rPr lang="en-US" sz="2000" dirty="0" smtClean="0">
                <a:latin typeface="Times New Roman" pitchFamily="18" charset="0"/>
                <a:cs typeface="Times New Roman" pitchFamily="18" charset="0"/>
              </a:rPr>
              <a:t>, A. (1980). The effect of sucrose and 8-hydroxy </a:t>
            </a:r>
            <a:r>
              <a:rPr lang="en-US" sz="2000" dirty="0" err="1" smtClean="0">
                <a:latin typeface="Times New Roman" pitchFamily="18" charset="0"/>
                <a:cs typeface="Times New Roman" pitchFamily="18" charset="0"/>
              </a:rPr>
              <a:t>quinolinesulphate</a:t>
            </a:r>
            <a:r>
              <a:rPr lang="en-US" sz="2000" dirty="0" smtClean="0">
                <a:latin typeface="Times New Roman" pitchFamily="18" charset="0"/>
                <a:cs typeface="Times New Roman" pitchFamily="18" charset="0"/>
              </a:rPr>
              <a:t>  on keeping qualities of bud-cut chrysanthemum flowers and level of reducing sugars in the florets. </a:t>
            </a:r>
            <a:r>
              <a:rPr lang="en-US" sz="2000" dirty="0" err="1" smtClean="0">
                <a:latin typeface="Times New Roman" pitchFamily="18" charset="0"/>
                <a:cs typeface="Times New Roman" pitchFamily="18" charset="0"/>
              </a:rPr>
              <a:t>Acta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Agrobot</a:t>
            </a:r>
            <a:r>
              <a:rPr lang="en-US" sz="2000" dirty="0" smtClean="0">
                <a:latin typeface="Times New Roman" pitchFamily="18" charset="0"/>
                <a:cs typeface="Times New Roman" pitchFamily="18" charset="0"/>
              </a:rPr>
              <a:t>, 33(1):93-101.</a:t>
            </a:r>
          </a:p>
          <a:p>
            <a:pPr marL="269875" indent="-269875" algn="just"/>
            <a:endParaRPr lang="en-US" sz="2000" dirty="0" smtClean="0">
              <a:latin typeface="Times New Roman" pitchFamily="18" charset="0"/>
              <a:cs typeface="Times New Roman" pitchFamily="18" charset="0"/>
            </a:endParaRPr>
          </a:p>
          <a:p>
            <a:pPr marL="269875" indent="-269875" algn="just"/>
            <a:r>
              <a:rPr lang="en-US" sz="2000" dirty="0" err="1" smtClean="0">
                <a:latin typeface="Times New Roman" pitchFamily="18" charset="0"/>
                <a:cs typeface="Times New Roman" pitchFamily="18" charset="0"/>
              </a:rPr>
              <a:t>Rai</a:t>
            </a:r>
            <a:r>
              <a:rPr lang="en-US" sz="2000" dirty="0" smtClean="0">
                <a:latin typeface="Times New Roman" pitchFamily="18" charset="0"/>
                <a:cs typeface="Times New Roman" pitchFamily="18" charset="0"/>
              </a:rPr>
              <a:t>, M., </a:t>
            </a:r>
            <a:r>
              <a:rPr lang="en-US" sz="2000" dirty="0" err="1" smtClean="0">
                <a:latin typeface="Times New Roman" pitchFamily="18" charset="0"/>
                <a:cs typeface="Times New Roman" pitchFamily="18" charset="0"/>
              </a:rPr>
              <a:t>Yadav</a:t>
            </a:r>
            <a:r>
              <a:rPr lang="en-US" sz="2000" dirty="0" smtClean="0">
                <a:latin typeface="Times New Roman" pitchFamily="18" charset="0"/>
                <a:cs typeface="Times New Roman" pitchFamily="18" charset="0"/>
              </a:rPr>
              <a:t>, A., </a:t>
            </a:r>
            <a:r>
              <a:rPr lang="en-US" sz="2000" dirty="0" err="1" smtClean="0">
                <a:latin typeface="Times New Roman" pitchFamily="18" charset="0"/>
                <a:cs typeface="Times New Roman" pitchFamily="18" charset="0"/>
              </a:rPr>
              <a:t>Gade</a:t>
            </a:r>
            <a:r>
              <a:rPr lang="en-US" sz="2000" dirty="0" smtClean="0">
                <a:latin typeface="Times New Roman" pitchFamily="18" charset="0"/>
                <a:cs typeface="Times New Roman" pitchFamily="18" charset="0"/>
              </a:rPr>
              <a:t>, A.K. 2008. Silver </a:t>
            </a:r>
            <a:r>
              <a:rPr lang="en-US" sz="2000" dirty="0" err="1" smtClean="0">
                <a:latin typeface="Times New Roman" pitchFamily="18" charset="0"/>
                <a:cs typeface="Times New Roman" pitchFamily="18" charset="0"/>
              </a:rPr>
              <a:t>Nanoparticles</a:t>
            </a:r>
            <a:r>
              <a:rPr lang="en-US" sz="2000" dirty="0" smtClean="0">
                <a:latin typeface="Times New Roman" pitchFamily="18" charset="0"/>
                <a:cs typeface="Times New Roman" pitchFamily="18" charset="0"/>
              </a:rPr>
              <a:t> as a New Generation of Antimicrobials. Biotechnology Advances, 27(1):76-83.</a:t>
            </a:r>
          </a:p>
          <a:p>
            <a:pPr marL="269875" indent="-269875" algn="just"/>
            <a:endParaRPr lang="en-US" sz="2000" dirty="0" smtClean="0">
              <a:latin typeface="Times New Roman" pitchFamily="18" charset="0"/>
              <a:cs typeface="Times New Roman" pitchFamily="18" charset="0"/>
            </a:endParaRPr>
          </a:p>
          <a:p>
            <a:pPr marL="269875" indent="-269875" algn="just"/>
            <a:r>
              <a:rPr lang="en-US" sz="2000" dirty="0" err="1" smtClean="0">
                <a:latin typeface="Times New Roman" pitchFamily="18" charset="0"/>
                <a:cs typeface="Times New Roman" pitchFamily="18" charset="0"/>
              </a:rPr>
              <a:t>Senapati</a:t>
            </a:r>
            <a:r>
              <a:rPr lang="en-US" sz="2000" dirty="0" smtClean="0">
                <a:latin typeface="Times New Roman" pitchFamily="18" charset="0"/>
                <a:cs typeface="Times New Roman" pitchFamily="18" charset="0"/>
              </a:rPr>
              <a:t>, A. K., Raj, D., Jain, R. and Patel, N. L. 2016. Advances in Packaging and Storage of Flowers. Commercial Horticulture,  pp 473-488. Publishing Agency, New Delhi, India. </a:t>
            </a:r>
          </a:p>
          <a:p>
            <a:pPr marL="269875" indent="-269875" algn="just"/>
            <a:endParaRPr lang="en-US" sz="2000" dirty="0" smtClean="0">
              <a:latin typeface="Times New Roman" pitchFamily="18" charset="0"/>
              <a:cs typeface="Times New Roman" pitchFamily="18" charset="0"/>
            </a:endParaRPr>
          </a:p>
          <a:p>
            <a:pPr marL="269875" indent="-269875" algn="just"/>
            <a:r>
              <a:rPr lang="en-US" sz="2000" dirty="0" smtClean="0">
                <a:latin typeface="Times New Roman" pitchFamily="18" charset="0"/>
                <a:cs typeface="Times New Roman" pitchFamily="18" charset="0"/>
              </a:rPr>
              <a:t>Sharma, S.M. (1992). Studies on pulsing, cold storage and holding solution with respect to vase life of carnation, chrysanthemum and gladiolus cut flowers. M.Sc. Thesis submitted to Dr. Y. S. </a:t>
            </a:r>
            <a:r>
              <a:rPr lang="en-US" sz="2000" dirty="0" err="1" smtClean="0">
                <a:latin typeface="Times New Roman" pitchFamily="18" charset="0"/>
                <a:cs typeface="Times New Roman" pitchFamily="18" charset="0"/>
              </a:rPr>
              <a:t>Parmar</a:t>
            </a:r>
            <a:r>
              <a:rPr lang="en-US" sz="2000" dirty="0" smtClean="0">
                <a:latin typeface="Times New Roman" pitchFamily="18" charset="0"/>
                <a:cs typeface="Times New Roman" pitchFamily="18" charset="0"/>
              </a:rPr>
              <a:t> University of Horticulture and  Forestry, </a:t>
            </a:r>
            <a:r>
              <a:rPr lang="en-US" sz="2000" dirty="0" err="1" smtClean="0">
                <a:latin typeface="Times New Roman" pitchFamily="18" charset="0"/>
                <a:cs typeface="Times New Roman" pitchFamily="18" charset="0"/>
              </a:rPr>
              <a:t>Nauni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Solan</a:t>
            </a:r>
            <a:r>
              <a:rPr lang="en-US" sz="2000" dirty="0" smtClean="0">
                <a:latin typeface="Times New Roman" pitchFamily="18" charset="0"/>
                <a:cs typeface="Times New Roman" pitchFamily="18" charset="0"/>
              </a:rPr>
              <a:t> (H.P.).</a:t>
            </a:r>
          </a:p>
          <a:p>
            <a:pPr marL="269875" indent="-269875" algn="just"/>
            <a:endParaRPr lang="en-US" sz="2000" dirty="0" smtClean="0">
              <a:latin typeface="Times New Roman" pitchFamily="18" charset="0"/>
              <a:cs typeface="Times New Roman" pitchFamily="18" charset="0"/>
            </a:endParaRPr>
          </a:p>
          <a:p>
            <a:pPr marL="269875" indent="-269875" algn="just"/>
            <a:r>
              <a:rPr lang="en-US" sz="2000" dirty="0" smtClean="0">
                <a:latin typeface="Times New Roman" pitchFamily="18" charset="0"/>
                <a:cs typeface="Times New Roman" pitchFamily="18" charset="0"/>
              </a:rPr>
              <a:t>Singh, A.K. and A.K. </a:t>
            </a:r>
            <a:r>
              <a:rPr lang="en-US" sz="2000" dirty="0" err="1" smtClean="0">
                <a:latin typeface="Times New Roman" pitchFamily="18" charset="0"/>
                <a:cs typeface="Times New Roman" pitchFamily="18" charset="0"/>
              </a:rPr>
              <a:t>Tiwari</a:t>
            </a:r>
            <a:r>
              <a:rPr lang="en-US" sz="2000" dirty="0" smtClean="0">
                <a:latin typeface="Times New Roman" pitchFamily="18" charset="0"/>
                <a:cs typeface="Times New Roman" pitchFamily="18" charset="0"/>
              </a:rPr>
              <a:t>, 2002. Effect of pulsing on postharvest life of Rose v. Doris </a:t>
            </a:r>
            <a:r>
              <a:rPr lang="en-US" sz="2000" dirty="0" err="1" smtClean="0">
                <a:latin typeface="Times New Roman" pitchFamily="18" charset="0"/>
                <a:cs typeface="Times New Roman" pitchFamily="18" charset="0"/>
              </a:rPr>
              <a:t>Tystermann</a:t>
            </a:r>
            <a:r>
              <a:rPr lang="en-US" sz="2000" dirty="0" smtClean="0">
                <a:latin typeface="Times New Roman" pitchFamily="18" charset="0"/>
                <a:cs typeface="Times New Roman" pitchFamily="18" charset="0"/>
              </a:rPr>
              <a:t>. South-Indian-Hort., 50: 140-144.  </a:t>
            </a:r>
          </a:p>
          <a:p>
            <a:pPr algn="just"/>
            <a:endParaRPr lang="en-US" sz="2000" dirty="0" smtClean="0">
              <a:latin typeface="Times New Roman" pitchFamily="18" charset="0"/>
              <a:cs typeface="Times New Roman" pitchFamily="18" charset="0"/>
            </a:endParaRPr>
          </a:p>
          <a:p>
            <a:pPr algn="just"/>
            <a:endParaRPr lang="en-US" sz="2000" dirty="0" smtClean="0">
              <a:latin typeface="Times New Roman" pitchFamily="18" charset="0"/>
              <a:cs typeface="Times New Roman" pitchFamily="18" charset="0"/>
            </a:endParaRPr>
          </a:p>
          <a:p>
            <a:pPr marL="269875" indent="-269875" algn="just"/>
            <a:endParaRPr lang="en-US" dirty="0" smtClean="0"/>
          </a:p>
          <a:p>
            <a:pPr marL="269875" indent="-269875" algn="just"/>
            <a:endParaRPr lang="en-US" dirty="0" smtClean="0">
              <a:latin typeface="Times New Roman" pitchFamily="18" charset="0"/>
              <a:cs typeface="Times New Roman" pitchFamily="18" charset="0"/>
            </a:endParaRPr>
          </a:p>
          <a:p>
            <a:pPr marL="269875" indent="-269875" algn="just"/>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685800"/>
            <a:ext cx="8458200" cy="1200329"/>
          </a:xfrm>
          <a:prstGeom prst="rect">
            <a:avLst/>
          </a:prstGeom>
        </p:spPr>
        <p:txBody>
          <a:bodyPr wrap="square">
            <a:spAutoFit/>
          </a:bodyPr>
          <a:lstStyle/>
          <a:p>
            <a:pPr algn="just"/>
            <a:endParaRPr lang="en-US" sz="1200" dirty="0" smtClean="0">
              <a:latin typeface="Times New Roman" pitchFamily="18" charset="0"/>
              <a:cs typeface="Times New Roman" pitchFamily="18" charset="0"/>
            </a:endParaRPr>
          </a:p>
          <a:p>
            <a:pPr algn="just"/>
            <a:endParaRPr lang="en-US" sz="1200" dirty="0" smtClean="0">
              <a:latin typeface="Times New Roman" pitchFamily="18" charset="0"/>
              <a:cs typeface="Times New Roman" pitchFamily="18" charset="0"/>
            </a:endParaRPr>
          </a:p>
          <a:p>
            <a:pPr algn="just"/>
            <a:endParaRPr lang="en-US" sz="1200" dirty="0" smtClean="0">
              <a:latin typeface="Times New Roman" pitchFamily="18" charset="0"/>
              <a:cs typeface="Times New Roman" pitchFamily="18" charset="0"/>
            </a:endParaRPr>
          </a:p>
          <a:p>
            <a:pPr algn="just"/>
            <a:r>
              <a:rPr lang="en-US" sz="1200" dirty="0" smtClean="0">
                <a:latin typeface="Times New Roman" pitchFamily="18" charset="0"/>
                <a:cs typeface="Times New Roman" pitchFamily="18" charset="0"/>
              </a:rPr>
              <a:t> </a:t>
            </a:r>
          </a:p>
          <a:p>
            <a:r>
              <a:rPr lang="en-US" sz="1200" dirty="0" smtClean="0">
                <a:latin typeface="Times New Roman" pitchFamily="18" charset="0"/>
                <a:cs typeface="Times New Roman" pitchFamily="18" charset="0"/>
              </a:rPr>
              <a:t>.</a:t>
            </a:r>
          </a:p>
          <a:p>
            <a:pPr algn="just"/>
            <a:endParaRPr lang="en-US" sz="1200" dirty="0"/>
          </a:p>
        </p:txBody>
      </p:sp>
      <p:pic>
        <p:nvPicPr>
          <p:cNvPr id="7170" name="Picture 2" descr="999+ Fresh Flower Pictures | Download Free Images on Unsplash"/>
          <p:cNvPicPr>
            <a:picLocks noChangeAspect="1" noChangeArrowheads="1"/>
          </p:cNvPicPr>
          <p:nvPr/>
        </p:nvPicPr>
        <p:blipFill>
          <a:blip r:embed="rId2"/>
          <a:srcRect/>
          <a:stretch>
            <a:fillRect/>
          </a:stretch>
        </p:blipFill>
        <p:spPr bwMode="auto">
          <a:xfrm>
            <a:off x="457199" y="228600"/>
            <a:ext cx="5410201" cy="6629400"/>
          </a:xfrm>
          <a:prstGeom prst="rect">
            <a:avLst/>
          </a:prstGeom>
          <a:noFill/>
        </p:spPr>
      </p:pic>
      <p:sp>
        <p:nvSpPr>
          <p:cNvPr id="5" name="Rectangular Callout 4"/>
          <p:cNvSpPr/>
          <p:nvPr/>
        </p:nvSpPr>
        <p:spPr>
          <a:xfrm>
            <a:off x="6096000" y="2819400"/>
            <a:ext cx="2362200" cy="1143000"/>
          </a:xfrm>
          <a:prstGeom prst="wedgeRectCallout">
            <a:avLst>
              <a:gd name="adj1" fmla="val -32256"/>
              <a:gd name="adj2" fmla="val 82172"/>
            </a:avLst>
          </a:prstGeom>
        </p:spPr>
        <p:style>
          <a:lnRef idx="0">
            <a:schemeClr val="accent3"/>
          </a:lnRef>
          <a:fillRef idx="3">
            <a:schemeClr val="accent3"/>
          </a:fillRef>
          <a:effectRef idx="3">
            <a:schemeClr val="accent3"/>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IN"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ush Script MT" pitchFamily="66" charset="0"/>
              </a:rPr>
              <a:t>Thank You</a:t>
            </a:r>
            <a:endParaRPr lang="en-US"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ush Script MT"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38200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dirty="0" smtClean="0"/>
              <a:t> </a:t>
            </a: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Factors affecting post-harvest quality of cut flowers </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3" name="Rectangle 2"/>
          <p:cNvSpPr/>
          <p:nvPr/>
        </p:nvSpPr>
        <p:spPr>
          <a:xfrm>
            <a:off x="457200" y="1219200"/>
            <a:ext cx="8305800" cy="424731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buFont typeface="Wingdings" pitchFamily="2" charset="2"/>
              <a:buChar char="q"/>
            </a:pPr>
            <a:r>
              <a:rPr lang="en-US" sz="2400" b="1" dirty="0" smtClean="0">
                <a:latin typeface="Times New Roman" pitchFamily="18" charset="0"/>
                <a:cs typeface="Times New Roman" pitchFamily="18" charset="0"/>
              </a:rPr>
              <a:t>Pre harvest factors: </a:t>
            </a:r>
          </a:p>
          <a:p>
            <a:pPr marL="269875" indent="-269875" algn="just">
              <a:buFont typeface="Wingdings" pitchFamily="2" charset="2"/>
              <a:buChar char="Ø"/>
            </a:pPr>
            <a:r>
              <a:rPr lang="en-US" sz="2000" dirty="0" smtClean="0">
                <a:latin typeface="Times New Roman" pitchFamily="18" charset="0"/>
                <a:cs typeface="Times New Roman" pitchFamily="18" charset="0"/>
              </a:rPr>
              <a:t>The overall quality and condition of fresh produce cannot be improved after harvest. The postharvest life of the crops can be enhanced by pre-harvest factors.</a:t>
            </a:r>
          </a:p>
          <a:p>
            <a:pPr algn="just">
              <a:buFont typeface="Wingdings" pitchFamily="2" charset="2"/>
              <a:buChar char="q"/>
            </a:pPr>
            <a:r>
              <a:rPr lang="en-US" sz="2400" b="1" dirty="0" smtClean="0">
                <a:latin typeface="Times New Roman" pitchFamily="18" charset="0"/>
                <a:cs typeface="Times New Roman" pitchFamily="18" charset="0"/>
              </a:rPr>
              <a:t>Genetic / varietal factors:</a:t>
            </a:r>
          </a:p>
          <a:p>
            <a:pPr marL="360363" indent="-360363" algn="just">
              <a:buFont typeface="Wingdings" pitchFamily="2" charset="2"/>
              <a:buChar char="Ø"/>
            </a:pPr>
            <a:r>
              <a:rPr lang="en-US" sz="2000" dirty="0" smtClean="0">
                <a:latin typeface="Times New Roman" pitchFamily="18" charset="0"/>
                <a:cs typeface="Times New Roman" pitchFamily="18" charset="0"/>
              </a:rPr>
              <a:t>The genetically the varieties with shorter shelf-life are generally prone to higher post-harvest losses. Genetic makeup of the crop also will decide the longevity of the flowers.</a:t>
            </a:r>
          </a:p>
          <a:p>
            <a:pPr algn="just">
              <a:buFont typeface="Wingdings" pitchFamily="2" charset="2"/>
              <a:buChar char="q"/>
            </a:pPr>
            <a:r>
              <a:rPr lang="en-US" sz="2400" b="1" dirty="0" smtClean="0">
                <a:latin typeface="Times New Roman" pitchFamily="18" charset="0"/>
                <a:cs typeface="Times New Roman" pitchFamily="18" charset="0"/>
              </a:rPr>
              <a:t>Environmental factors:</a:t>
            </a:r>
          </a:p>
          <a:p>
            <a:pPr marL="360363" indent="-360363" algn="just">
              <a:buFont typeface="Wingdings" pitchFamily="2" charset="2"/>
              <a:buChar char="Ø"/>
            </a:pPr>
            <a:r>
              <a:rPr lang="en-US" sz="2000" dirty="0" smtClean="0">
                <a:latin typeface="Times New Roman" pitchFamily="18" charset="0"/>
                <a:cs typeface="Times New Roman" pitchFamily="18" charset="0"/>
              </a:rPr>
              <a:t>The essential environmental factors like light, temperature, humidity also affect the post harvest quality of the cut flowers. The proper management of these factors also determines the longevity of the harvested flowers.</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1" y="762000"/>
            <a:ext cx="8305800" cy="489364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buFont typeface="Wingdings" pitchFamily="2" charset="2"/>
              <a:buChar char="q"/>
            </a:pPr>
            <a:r>
              <a:rPr lang="en-US" sz="2400" b="1" dirty="0" smtClean="0">
                <a:latin typeface="Times New Roman" pitchFamily="18" charset="0"/>
                <a:cs typeface="Times New Roman" pitchFamily="18" charset="0"/>
              </a:rPr>
              <a:t>Post-harvest factors:</a:t>
            </a:r>
          </a:p>
          <a:p>
            <a:pPr marL="269875" indent="-269875" algn="just">
              <a:buFont typeface="Wingdings" pitchFamily="2" charset="2"/>
              <a:buChar char="Ø"/>
            </a:pPr>
            <a:r>
              <a:rPr lang="en-US" sz="2000" dirty="0" smtClean="0">
                <a:latin typeface="Times New Roman" pitchFamily="18" charset="0"/>
                <a:cs typeface="Times New Roman" pitchFamily="18" charset="0"/>
              </a:rPr>
              <a:t>Post-harvest activities such as harvesting, handling, storing, processing, packaging, transporting and marketing. So these factors also should be taken care at the time of handling to increase the shelf life of harvested cut flowers.</a:t>
            </a:r>
          </a:p>
          <a:p>
            <a:pPr marL="269875" indent="-269875" algn="just">
              <a:buFont typeface="Wingdings" pitchFamily="2" charset="2"/>
              <a:buChar char="Ø"/>
            </a:pPr>
            <a:endParaRPr lang="en-US" sz="2000" dirty="0" smtClean="0">
              <a:latin typeface="Times New Roman" pitchFamily="18" charset="0"/>
              <a:cs typeface="Times New Roman" pitchFamily="18" charset="0"/>
            </a:endParaRPr>
          </a:p>
          <a:p>
            <a:pPr algn="just">
              <a:buFont typeface="Wingdings" pitchFamily="2" charset="2"/>
              <a:buChar char="q"/>
            </a:pPr>
            <a:r>
              <a:rPr lang="en-US" sz="2400" b="1" dirty="0" smtClean="0">
                <a:latin typeface="Times New Roman" pitchFamily="18" charset="0"/>
                <a:cs typeface="Times New Roman" pitchFamily="18" charset="0"/>
              </a:rPr>
              <a:t>Mechanical Damage:</a:t>
            </a:r>
          </a:p>
          <a:p>
            <a:pPr marL="269875" indent="-269875" algn="just">
              <a:buFont typeface="Wingdings" pitchFamily="2" charset="2"/>
              <a:buChar char="Ø"/>
            </a:pPr>
            <a:r>
              <a:rPr lang="en-US" sz="2000" dirty="0" smtClean="0">
                <a:latin typeface="Times New Roman" pitchFamily="18" charset="0"/>
                <a:cs typeface="Times New Roman" pitchFamily="18" charset="0"/>
              </a:rPr>
              <a:t>In India around 20 to 40% of the quality loss occurs due to physical damage in cut flowers production. When handling the harvested flowers, bruising and breakage of cut flowers should be avoided.</a:t>
            </a:r>
          </a:p>
          <a:p>
            <a:pPr marL="269875" indent="-269875" algn="just">
              <a:buFont typeface="Wingdings" pitchFamily="2" charset="2"/>
              <a:buChar char="Ø"/>
            </a:pPr>
            <a:endParaRPr lang="en-US" sz="2000" dirty="0" smtClean="0">
              <a:latin typeface="Times New Roman" pitchFamily="18" charset="0"/>
              <a:cs typeface="Times New Roman" pitchFamily="18" charset="0"/>
            </a:endParaRPr>
          </a:p>
          <a:p>
            <a:pPr algn="just">
              <a:buFont typeface="Wingdings" pitchFamily="2" charset="2"/>
              <a:buChar char="q"/>
            </a:pPr>
            <a:r>
              <a:rPr lang="en-US" sz="2400" b="1" dirty="0" smtClean="0">
                <a:latin typeface="Times New Roman" pitchFamily="18" charset="0"/>
                <a:cs typeface="Times New Roman" pitchFamily="18" charset="0"/>
              </a:rPr>
              <a:t>Pest and diseases:</a:t>
            </a:r>
          </a:p>
          <a:p>
            <a:pPr marL="269875" indent="-269875" algn="just">
              <a:buFont typeface="Wingdings" pitchFamily="2" charset="2"/>
              <a:buChar char="Ø"/>
            </a:pPr>
            <a:r>
              <a:rPr lang="en-US" sz="2000" dirty="0" smtClean="0">
                <a:latin typeface="Times New Roman" pitchFamily="18" charset="0"/>
                <a:cs typeface="Times New Roman" pitchFamily="18" charset="0"/>
              </a:rPr>
              <a:t>The incidents of post-harvest diseases can reduce the quality around 15 -20% in cut flowers. Flowers are very susceptible to disease, not only because their petals are fragile, but also because the secretions of their </a:t>
            </a:r>
            <a:r>
              <a:rPr lang="en-US" sz="2000" dirty="0" err="1" smtClean="0">
                <a:latin typeface="Times New Roman" pitchFamily="18" charset="0"/>
                <a:cs typeface="Times New Roman" pitchFamily="18" charset="0"/>
              </a:rPr>
              <a:t>nectaries</a:t>
            </a:r>
            <a:r>
              <a:rPr lang="en-US" sz="2000" dirty="0" smtClean="0">
                <a:latin typeface="Times New Roman" pitchFamily="18" charset="0"/>
                <a:cs typeface="Times New Roman" pitchFamily="18" charset="0"/>
              </a:rPr>
              <a:t> often provide an excellent nutrient supply for even mild pathogens</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57200"/>
            <a:ext cx="8458200"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dirty="0" smtClean="0">
                <a:latin typeface="Times New Roman" pitchFamily="18" charset="0"/>
                <a:cs typeface="Times New Roman" pitchFamily="18" charset="0"/>
              </a:rPr>
              <a:t>Techniques and Handling/Management  of cut flowers to improve the post harvest life</a:t>
            </a:r>
            <a:endParaRPr lang="en-US" sz="2400" dirty="0">
              <a:latin typeface="Times New Roman" pitchFamily="18" charset="0"/>
              <a:cs typeface="Times New Roman" pitchFamily="18" charset="0"/>
            </a:endParaRPr>
          </a:p>
        </p:txBody>
      </p:sp>
      <p:graphicFrame>
        <p:nvGraphicFramePr>
          <p:cNvPr id="3" name="Diagram 2"/>
          <p:cNvGraphicFramePr/>
          <p:nvPr/>
        </p:nvGraphicFramePr>
        <p:xfrm>
          <a:off x="685800" y="1371600"/>
          <a:ext cx="81534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8600"/>
            <a:ext cx="2438400" cy="52322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en-US" sz="28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Harvesting</a:t>
            </a:r>
            <a:endParaRPr lang="en-US" sz="28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Rectangle 2"/>
          <p:cNvSpPr/>
          <p:nvPr/>
        </p:nvSpPr>
        <p:spPr>
          <a:xfrm>
            <a:off x="457200" y="990601"/>
            <a:ext cx="5638800" cy="529375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60363" indent="-360363" algn="just">
              <a:buFont typeface="Wingdings" pitchFamily="2" charset="2"/>
              <a:buChar char="ü"/>
            </a:pPr>
            <a:r>
              <a:rPr lang="en-US" sz="1600" dirty="0" smtClean="0">
                <a:latin typeface="Times New Roman" pitchFamily="18" charset="0"/>
                <a:cs typeface="Times New Roman" pitchFamily="18" charset="0"/>
              </a:rPr>
              <a:t>It is estimated that about 70% of the potential lasting quality of many cut flowers is predetermined at harvest. </a:t>
            </a:r>
          </a:p>
          <a:p>
            <a:pPr marL="360363" indent="-360363" algn="just">
              <a:buFont typeface="Wingdings" pitchFamily="2" charset="2"/>
              <a:buChar char="ü"/>
            </a:pPr>
            <a:endParaRPr lang="en-US" sz="1600" dirty="0" smtClean="0">
              <a:latin typeface="Times New Roman" pitchFamily="18" charset="0"/>
              <a:cs typeface="Times New Roman" pitchFamily="18" charset="0"/>
            </a:endParaRPr>
          </a:p>
          <a:p>
            <a:pPr marL="360363" indent="-360363" algn="just">
              <a:buFont typeface="Wingdings" pitchFamily="2" charset="2"/>
              <a:buChar char="ü"/>
            </a:pPr>
            <a:r>
              <a:rPr lang="en-US" sz="1600" dirty="0" smtClean="0">
                <a:latin typeface="Times New Roman" pitchFamily="18" charset="0"/>
                <a:cs typeface="Times New Roman" pitchFamily="18" charset="0"/>
              </a:rPr>
              <a:t>Harvesting stage, method and time play an important role in this regard.</a:t>
            </a:r>
          </a:p>
          <a:p>
            <a:pPr marL="360363" indent="-360363" algn="just">
              <a:buFont typeface="Wingdings" pitchFamily="2" charset="2"/>
              <a:buChar char="ü"/>
            </a:pPr>
            <a:endParaRPr lang="en-US" sz="1600" dirty="0" smtClean="0">
              <a:latin typeface="Times New Roman" pitchFamily="18" charset="0"/>
              <a:cs typeface="Times New Roman" pitchFamily="18" charset="0"/>
            </a:endParaRPr>
          </a:p>
          <a:p>
            <a:pPr marL="360363" indent="-360363" algn="just">
              <a:buFont typeface="Wingdings" pitchFamily="2" charset="2"/>
              <a:buChar char="ü"/>
            </a:pPr>
            <a:r>
              <a:rPr lang="en-US" sz="1600" dirty="0" smtClean="0">
                <a:latin typeface="Times New Roman" pitchFamily="18" charset="0"/>
                <a:cs typeface="Times New Roman" pitchFamily="18" charset="0"/>
              </a:rPr>
              <a:t> Maturity differs according to the type of flowers to be harvested. </a:t>
            </a:r>
          </a:p>
          <a:p>
            <a:pPr marL="360363" indent="-360363" algn="just">
              <a:buFont typeface="Wingdings" pitchFamily="2" charset="2"/>
              <a:buChar char="ü"/>
            </a:pPr>
            <a:endParaRPr lang="en-US" sz="1600" dirty="0" smtClean="0">
              <a:latin typeface="Times New Roman" pitchFamily="18" charset="0"/>
              <a:cs typeface="Times New Roman" pitchFamily="18" charset="0"/>
            </a:endParaRPr>
          </a:p>
          <a:p>
            <a:pPr marL="360363" indent="-360363" algn="just">
              <a:buFont typeface="Wingdings" pitchFamily="2" charset="2"/>
              <a:buChar char="ü"/>
            </a:pPr>
            <a:r>
              <a:rPr lang="en-US" sz="1600" dirty="0" smtClean="0">
                <a:latin typeface="Times New Roman" pitchFamily="18" charset="0"/>
                <a:cs typeface="Times New Roman" pitchFamily="18" charset="0"/>
              </a:rPr>
              <a:t> Nearly all the cut flowers should be harvested early in the morning or late in the afternoon. </a:t>
            </a:r>
          </a:p>
          <a:p>
            <a:pPr marL="360363" indent="-360363" algn="just">
              <a:buFont typeface="Wingdings" pitchFamily="2" charset="2"/>
              <a:buChar char="ü"/>
            </a:pPr>
            <a:endParaRPr lang="en-US" sz="1600" dirty="0" smtClean="0">
              <a:latin typeface="Times New Roman" pitchFamily="18" charset="0"/>
              <a:cs typeface="Times New Roman" pitchFamily="18" charset="0"/>
            </a:endParaRPr>
          </a:p>
          <a:p>
            <a:pPr marL="360363" indent="-360363" algn="just">
              <a:buFont typeface="Wingdings" pitchFamily="2" charset="2"/>
              <a:buChar char="ü"/>
            </a:pPr>
            <a:r>
              <a:rPr lang="en-US" sz="1600" dirty="0" smtClean="0">
                <a:latin typeface="Times New Roman" pitchFamily="18" charset="0"/>
                <a:cs typeface="Times New Roman" pitchFamily="18" charset="0"/>
              </a:rPr>
              <a:t>In rose harvesting is done at tight bud stage when </a:t>
            </a:r>
            <a:r>
              <a:rPr lang="en-US" sz="1600" dirty="0" err="1" smtClean="0">
                <a:latin typeface="Times New Roman" pitchFamily="18" charset="0"/>
                <a:cs typeface="Times New Roman" pitchFamily="18" charset="0"/>
              </a:rPr>
              <a:t>colour</a:t>
            </a:r>
            <a:r>
              <a:rPr lang="en-US" sz="1600" dirty="0" smtClean="0">
                <a:latin typeface="Times New Roman" pitchFamily="18" charset="0"/>
                <a:cs typeface="Times New Roman" pitchFamily="18" charset="0"/>
              </a:rPr>
              <a:t> is fully developed and petal have yet not started unfolding. </a:t>
            </a:r>
          </a:p>
          <a:p>
            <a:pPr marL="360363" indent="-360363" algn="just">
              <a:buFont typeface="Wingdings" pitchFamily="2" charset="2"/>
              <a:buChar char="ü"/>
            </a:pPr>
            <a:endParaRPr lang="en-US" sz="1600" dirty="0" smtClean="0">
              <a:latin typeface="Times New Roman" pitchFamily="18" charset="0"/>
              <a:cs typeface="Times New Roman" pitchFamily="18" charset="0"/>
            </a:endParaRPr>
          </a:p>
          <a:p>
            <a:pPr marL="360363" indent="-360363" algn="just">
              <a:buFont typeface="Wingdings" pitchFamily="2" charset="2"/>
              <a:buChar char="ü"/>
            </a:pPr>
            <a:r>
              <a:rPr lang="en-US" sz="1600" dirty="0" smtClean="0">
                <a:latin typeface="Times New Roman" pitchFamily="18" charset="0"/>
                <a:cs typeface="Times New Roman" pitchFamily="18" charset="0"/>
              </a:rPr>
              <a:t>Standard carnations are harvested at paint brush stage for long distance markets. </a:t>
            </a:r>
          </a:p>
          <a:p>
            <a:pPr marL="360363" indent="-360363" algn="just">
              <a:buFont typeface="Wingdings" pitchFamily="2" charset="2"/>
              <a:buChar char="ü"/>
            </a:pPr>
            <a:endParaRPr lang="en-US" sz="1600" dirty="0" smtClean="0">
              <a:latin typeface="Times New Roman" pitchFamily="18" charset="0"/>
              <a:cs typeface="Times New Roman" pitchFamily="18" charset="0"/>
            </a:endParaRPr>
          </a:p>
          <a:p>
            <a:pPr marL="360363" indent="-360363" algn="just">
              <a:buFont typeface="Wingdings" pitchFamily="2" charset="2"/>
              <a:buChar char="ü"/>
            </a:pPr>
            <a:r>
              <a:rPr lang="en-US" sz="1600" dirty="0" smtClean="0">
                <a:latin typeface="Times New Roman" pitchFamily="18" charset="0"/>
                <a:cs typeface="Times New Roman" pitchFamily="18" charset="0"/>
              </a:rPr>
              <a:t>Gerbera flowers are generally harvested when the outer two row of disc floret perpendicular to the stalk.</a:t>
            </a:r>
          </a:p>
          <a:p>
            <a:endParaRPr lang="en-US" dirty="0"/>
          </a:p>
        </p:txBody>
      </p:sp>
      <p:pic>
        <p:nvPicPr>
          <p:cNvPr id="28674" name="Picture 2" descr="How To Harvest Cut Flowers: Harvesting Flowers From Cutting Gardens"/>
          <p:cNvPicPr>
            <a:picLocks noChangeAspect="1" noChangeArrowheads="1"/>
          </p:cNvPicPr>
          <p:nvPr/>
        </p:nvPicPr>
        <p:blipFill>
          <a:blip r:embed="rId2"/>
          <a:srcRect/>
          <a:stretch>
            <a:fillRect/>
          </a:stretch>
        </p:blipFill>
        <p:spPr bwMode="auto">
          <a:xfrm>
            <a:off x="6172200" y="1066800"/>
            <a:ext cx="2743200" cy="2057400"/>
          </a:xfrm>
          <a:prstGeom prst="rect">
            <a:avLst/>
          </a:prstGeom>
          <a:noFill/>
        </p:spPr>
      </p:pic>
      <p:pic>
        <p:nvPicPr>
          <p:cNvPr id="28676" name="Picture 4" descr="Guidelines for the post-harvest handling of cut flowers and foliage"/>
          <p:cNvPicPr>
            <a:picLocks noChangeAspect="1" noChangeArrowheads="1"/>
          </p:cNvPicPr>
          <p:nvPr/>
        </p:nvPicPr>
        <p:blipFill>
          <a:blip r:embed="rId3"/>
          <a:srcRect/>
          <a:stretch>
            <a:fillRect/>
          </a:stretch>
        </p:blipFill>
        <p:spPr bwMode="auto">
          <a:xfrm>
            <a:off x="6300265" y="3352800"/>
            <a:ext cx="2462735" cy="20574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382000" cy="584775"/>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algn="ctr"/>
            <a:r>
              <a:rPr lang="en-US" dirty="0" smtClean="0"/>
              <a:t> </a:t>
            </a: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PRE COOLING</a:t>
            </a:r>
            <a:endParaRPr lang="en-US" sz="3200" dirty="0">
              <a:latin typeface="Times New Roman" pitchFamily="18" charset="0"/>
              <a:cs typeface="Times New Roman" pitchFamily="18" charset="0"/>
            </a:endParaRPr>
          </a:p>
        </p:txBody>
      </p:sp>
      <p:sp>
        <p:nvSpPr>
          <p:cNvPr id="3" name="Rectangle 2"/>
          <p:cNvSpPr/>
          <p:nvPr/>
        </p:nvSpPr>
        <p:spPr>
          <a:xfrm>
            <a:off x="228600" y="990600"/>
            <a:ext cx="5257800" cy="5355312"/>
          </a:xfrm>
          <a:prstGeom prst="rect">
            <a:avLst/>
          </a:prstGeom>
        </p:spPr>
        <p:txBody>
          <a:bodyPr wrap="square">
            <a:spAutoFit/>
          </a:bodyPr>
          <a:lstStyle/>
          <a:p>
            <a:pPr marL="269875" indent="-269875" algn="just">
              <a:buFont typeface="Wingdings" pitchFamily="2" charset="2"/>
              <a:buChar char="Ø"/>
            </a:pPr>
            <a:r>
              <a:rPr lang="en-US" dirty="0" smtClean="0">
                <a:latin typeface="Times New Roman" pitchFamily="18" charset="0"/>
                <a:cs typeface="Times New Roman" pitchFamily="18" charset="0"/>
              </a:rPr>
              <a:t>Pre cooling is done to remove field heat from the produce to reduce flower temperature quickly. </a:t>
            </a:r>
          </a:p>
          <a:p>
            <a:pPr marL="269875" indent="-269875" algn="just">
              <a:buFont typeface="Wingdings" pitchFamily="2" charset="2"/>
              <a:buChar char="Ø"/>
            </a:pPr>
            <a:endParaRPr lang="en-US" dirty="0" smtClean="0">
              <a:latin typeface="Times New Roman" pitchFamily="18" charset="0"/>
              <a:cs typeface="Times New Roman" pitchFamily="18" charset="0"/>
            </a:endParaRPr>
          </a:p>
          <a:p>
            <a:pPr marL="269875" indent="-269875" algn="just">
              <a:buFont typeface="Wingdings" pitchFamily="2" charset="2"/>
              <a:buChar char="Ø"/>
            </a:pPr>
            <a:r>
              <a:rPr lang="en-US" dirty="0" smtClean="0">
                <a:latin typeface="Times New Roman" pitchFamily="18" charset="0"/>
                <a:cs typeface="Times New Roman" pitchFamily="18" charset="0"/>
              </a:rPr>
              <a:t>Generally two methods are used a) Room cooling b) Forced cooling.</a:t>
            </a:r>
          </a:p>
          <a:p>
            <a:pPr marL="269875" indent="-269875" algn="just">
              <a:buFont typeface="Wingdings" pitchFamily="2" charset="2"/>
              <a:buChar char="Ø"/>
            </a:pPr>
            <a:endParaRPr lang="en-US" dirty="0" smtClean="0">
              <a:latin typeface="Times New Roman" pitchFamily="18" charset="0"/>
              <a:cs typeface="Times New Roman" pitchFamily="18" charset="0"/>
            </a:endParaRPr>
          </a:p>
          <a:p>
            <a:pPr marL="269875" indent="-269875" algn="just">
              <a:buFont typeface="Wingdings" pitchFamily="2" charset="2"/>
              <a:buChar char="Ø"/>
            </a:pPr>
            <a:r>
              <a:rPr lang="en-US" dirty="0" smtClean="0">
                <a:latin typeface="Times New Roman" pitchFamily="18" charset="0"/>
                <a:cs typeface="Times New Roman" pitchFamily="18" charset="0"/>
              </a:rPr>
              <a:t>In room cooling, the flowers are cooled by placing the flowers held in buckets in a cooler. </a:t>
            </a:r>
          </a:p>
          <a:p>
            <a:pPr marL="269875" indent="-269875" algn="just">
              <a:buFont typeface="Wingdings" pitchFamily="2" charset="2"/>
              <a:buChar char="Ø"/>
            </a:pPr>
            <a:endParaRPr lang="en-US" dirty="0" smtClean="0">
              <a:latin typeface="Times New Roman" pitchFamily="18" charset="0"/>
              <a:cs typeface="Times New Roman" pitchFamily="18" charset="0"/>
            </a:endParaRPr>
          </a:p>
          <a:p>
            <a:pPr marL="269875" indent="-269875" algn="just">
              <a:buFont typeface="Wingdings" pitchFamily="2" charset="2"/>
              <a:buChar char="Ø"/>
            </a:pPr>
            <a:r>
              <a:rPr lang="en-US" dirty="0" smtClean="0">
                <a:latin typeface="Times New Roman" pitchFamily="18" charset="0"/>
                <a:cs typeface="Times New Roman" pitchFamily="18" charset="0"/>
              </a:rPr>
              <a:t>In later methods the flowers are packed in perforated box, which are subjected to cool air blast for certain period in closed room.</a:t>
            </a:r>
          </a:p>
          <a:p>
            <a:pPr marL="269875" indent="-269875" algn="just">
              <a:buFont typeface="Wingdings" pitchFamily="2" charset="2"/>
              <a:buChar char="Ø"/>
            </a:pPr>
            <a:endParaRPr lang="en-US" dirty="0" smtClean="0">
              <a:latin typeface="Times New Roman" pitchFamily="18" charset="0"/>
              <a:cs typeface="Times New Roman" pitchFamily="18" charset="0"/>
            </a:endParaRPr>
          </a:p>
          <a:p>
            <a:pPr marL="269875" indent="-269875" algn="just">
              <a:buFont typeface="Wingdings" pitchFamily="2" charset="2"/>
              <a:buChar char="Ø"/>
            </a:pPr>
            <a:r>
              <a:rPr lang="en-US" dirty="0" smtClean="0">
                <a:latin typeface="Times New Roman" pitchFamily="18" charset="0"/>
                <a:cs typeface="Times New Roman" pitchFamily="18" charset="0"/>
              </a:rPr>
              <a:t> The temperature range should be in between 1.7 to 40C. It takes about 30 minutes to cool the flower on forced cooling depending on the flower type. </a:t>
            </a:r>
          </a:p>
          <a:p>
            <a:pPr marL="269875" indent="-269875" algn="just">
              <a:buFont typeface="Wingdings" pitchFamily="2" charset="2"/>
              <a:buChar char="Ø"/>
            </a:pPr>
            <a:endParaRPr lang="en-US" dirty="0" smtClean="0">
              <a:latin typeface="Times New Roman" pitchFamily="18" charset="0"/>
              <a:cs typeface="Times New Roman" pitchFamily="18" charset="0"/>
            </a:endParaRPr>
          </a:p>
          <a:p>
            <a:pPr marL="269875" indent="-269875" algn="just">
              <a:buFont typeface="Wingdings" pitchFamily="2" charset="2"/>
              <a:buChar char="Ø"/>
            </a:pPr>
            <a:r>
              <a:rPr lang="en-US" dirty="0" smtClean="0">
                <a:latin typeface="Times New Roman" pitchFamily="18" charset="0"/>
                <a:cs typeface="Times New Roman" pitchFamily="18" charset="0"/>
              </a:rPr>
              <a:t>The success of pre cooling depends upon the proper temperature and relative humidity (90-92%).</a:t>
            </a:r>
            <a:endParaRPr lang="en-US" dirty="0"/>
          </a:p>
        </p:txBody>
      </p:sp>
      <p:pic>
        <p:nvPicPr>
          <p:cNvPr id="32770" name="Picture 2" descr="1. The importance of precooling"/>
          <p:cNvPicPr>
            <a:picLocks noChangeAspect="1" noChangeArrowheads="1"/>
          </p:cNvPicPr>
          <p:nvPr/>
        </p:nvPicPr>
        <p:blipFill>
          <a:blip r:embed="rId2"/>
          <a:srcRect/>
          <a:stretch>
            <a:fillRect/>
          </a:stretch>
        </p:blipFill>
        <p:spPr bwMode="auto">
          <a:xfrm>
            <a:off x="5638800" y="1295400"/>
            <a:ext cx="3276601" cy="2362200"/>
          </a:xfrm>
          <a:prstGeom prst="rect">
            <a:avLst/>
          </a:prstGeom>
          <a:noFill/>
        </p:spPr>
      </p:pic>
      <p:sp>
        <p:nvSpPr>
          <p:cNvPr id="32772" name="AutoShape 4" descr="Vacuum Cooling of fresh flow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774" name="AutoShape 6" descr="Vacuum Cooling of fresh flow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776" name="AutoShape 8" descr="Vacuum Cooling of fresh flowe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778" name="Picture 10" descr="Vacuum Cooling of fresh flowers"/>
          <p:cNvPicPr>
            <a:picLocks noChangeAspect="1" noChangeArrowheads="1"/>
          </p:cNvPicPr>
          <p:nvPr/>
        </p:nvPicPr>
        <p:blipFill>
          <a:blip r:embed="rId3"/>
          <a:srcRect/>
          <a:stretch>
            <a:fillRect/>
          </a:stretch>
        </p:blipFill>
        <p:spPr bwMode="auto">
          <a:xfrm>
            <a:off x="5562600" y="3886200"/>
            <a:ext cx="3219653" cy="2286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81000"/>
            <a:ext cx="8229600" cy="369332"/>
          </a:xfrm>
          <a:prstGeom prst="rect">
            <a:avLst/>
          </a:prstGeom>
        </p:spPr>
        <p:txBody>
          <a:bodyPr wrap="square">
            <a:spAutoFit/>
          </a:bodyPr>
          <a:lstStyle/>
          <a:p>
            <a:r>
              <a:rPr lang="en-US" dirty="0" smtClean="0"/>
              <a:t> Pre cooling temperatures for different cut flowers</a:t>
            </a:r>
            <a:endParaRPr lang="en-US" dirty="0"/>
          </a:p>
        </p:txBody>
      </p:sp>
      <p:graphicFrame>
        <p:nvGraphicFramePr>
          <p:cNvPr id="4" name="Table 3"/>
          <p:cNvGraphicFramePr>
            <a:graphicFrameLocks noGrp="1"/>
          </p:cNvGraphicFramePr>
          <p:nvPr/>
        </p:nvGraphicFramePr>
        <p:xfrm>
          <a:off x="457200" y="1142999"/>
          <a:ext cx="8229599" cy="5259851"/>
        </p:xfrm>
        <a:graphic>
          <a:graphicData uri="http://schemas.openxmlformats.org/drawingml/2006/table">
            <a:tbl>
              <a:tblPr firstRow="1" bandRow="1">
                <a:tableStyleId>{5DA37D80-6434-44D0-A028-1B22A696006F}</a:tableStyleId>
              </a:tblPr>
              <a:tblGrid>
                <a:gridCol w="1175657"/>
                <a:gridCol w="2586445"/>
                <a:gridCol w="2410097"/>
                <a:gridCol w="2057400"/>
              </a:tblGrid>
              <a:tr h="588024">
                <a:tc>
                  <a:txBody>
                    <a:bodyPr/>
                    <a:lstStyle/>
                    <a:p>
                      <a:pPr algn="ctr"/>
                      <a:r>
                        <a:rPr lang="en-US" sz="2000" dirty="0" smtClean="0">
                          <a:latin typeface="Times New Roman" pitchFamily="18" charset="0"/>
                          <a:cs typeface="Times New Roman" pitchFamily="18" charset="0"/>
                        </a:rPr>
                        <a:t>S. No.</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 Cut flower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Temperature(0 C)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Duration</a:t>
                      </a:r>
                      <a:endParaRPr lang="en-US" sz="2000" dirty="0">
                        <a:latin typeface="Times New Roman" pitchFamily="18" charset="0"/>
                        <a:cs typeface="Times New Roman" pitchFamily="18" charset="0"/>
                      </a:endParaRPr>
                    </a:p>
                  </a:txBody>
                  <a:tcPr/>
                </a:tc>
              </a:tr>
              <a:tr h="678432">
                <a:tc>
                  <a:txBody>
                    <a:bodyPr/>
                    <a:lstStyle/>
                    <a:p>
                      <a:pPr algn="ctr"/>
                      <a:r>
                        <a:rPr lang="en-IN" sz="2000" dirty="0" smtClean="0">
                          <a:latin typeface="Times New Roman" pitchFamily="18" charset="0"/>
                          <a:cs typeface="Times New Roman" pitchFamily="18" charset="0"/>
                        </a:rPr>
                        <a:t>1</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Anthurium</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 13.0</a:t>
                      </a:r>
                      <a:endParaRPr lang="en-US" sz="20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21 weeks</a:t>
                      </a:r>
                    </a:p>
                    <a:p>
                      <a:pPr algn="ctr"/>
                      <a:endParaRPr lang="en-US" sz="2000" dirty="0">
                        <a:latin typeface="Times New Roman" pitchFamily="18" charset="0"/>
                        <a:cs typeface="Times New Roman" pitchFamily="18" charset="0"/>
                      </a:endParaRPr>
                    </a:p>
                  </a:txBody>
                  <a:tcPr/>
                </a:tc>
              </a:tr>
              <a:tr h="678432">
                <a:tc>
                  <a:txBody>
                    <a:bodyPr/>
                    <a:lstStyle/>
                    <a:p>
                      <a:pPr algn="ctr"/>
                      <a:r>
                        <a:rPr lang="en-US" sz="2000" dirty="0" smtClean="0">
                          <a:latin typeface="Times New Roman" pitchFamily="18" charset="0"/>
                          <a:cs typeface="Times New Roman" pitchFamily="18" charset="0"/>
                        </a:rPr>
                        <a:t>2</a:t>
                      </a:r>
                    </a:p>
                    <a:p>
                      <a:pPr algn="ctr"/>
                      <a:endParaRPr lang="en-US" sz="2000" dirty="0">
                        <a:latin typeface="Times New Roman" pitchFamily="18" charset="0"/>
                        <a:cs typeface="Times New Roman" pitchFamily="18" charset="0"/>
                      </a:endParaRPr>
                    </a:p>
                  </a:txBody>
                  <a:tcPr/>
                </a:tc>
                <a:tc>
                  <a:txBody>
                    <a:bodyPr/>
                    <a:lstStyle/>
                    <a:p>
                      <a:pPr algn="ctr"/>
                      <a:r>
                        <a:rPr lang="en-US" sz="2000" dirty="0" err="1" smtClean="0">
                          <a:latin typeface="Times New Roman" pitchFamily="18" charset="0"/>
                          <a:cs typeface="Times New Roman" pitchFamily="18" charset="0"/>
                        </a:rPr>
                        <a:t>Alstromeria</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4.0</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 9 days</a:t>
                      </a:r>
                      <a:endParaRPr lang="en-US" sz="2000" dirty="0">
                        <a:latin typeface="Times New Roman" pitchFamily="18" charset="0"/>
                        <a:cs typeface="Times New Roman" pitchFamily="18" charset="0"/>
                      </a:endParaRPr>
                    </a:p>
                  </a:txBody>
                  <a:tcPr/>
                </a:tc>
              </a:tr>
              <a:tr h="678432">
                <a:tc>
                  <a:txBody>
                    <a:bodyPr/>
                    <a:lstStyle/>
                    <a:p>
                      <a:pPr algn="ctr"/>
                      <a:r>
                        <a:rPr lang="en-US" sz="2000" dirty="0" smtClean="0">
                          <a:latin typeface="Times New Roman" pitchFamily="18" charset="0"/>
                          <a:cs typeface="Times New Roman" pitchFamily="18" charset="0"/>
                        </a:rPr>
                        <a:t>3. </a:t>
                      </a:r>
                    </a:p>
                    <a:p>
                      <a:pPr algn="ct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Carnation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1.0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Few hrs</a:t>
                      </a:r>
                      <a:endParaRPr lang="en-US" sz="2000" dirty="0">
                        <a:latin typeface="Times New Roman" pitchFamily="18" charset="0"/>
                        <a:cs typeface="Times New Roman" pitchFamily="18" charset="0"/>
                      </a:endParaRPr>
                    </a:p>
                  </a:txBody>
                  <a:tcPr/>
                </a:tc>
              </a:tr>
              <a:tr h="678432">
                <a:tc>
                  <a:txBody>
                    <a:bodyPr/>
                    <a:lstStyle/>
                    <a:p>
                      <a:pPr algn="ctr"/>
                      <a:r>
                        <a:rPr lang="en-US" sz="2000" dirty="0" smtClean="0">
                          <a:latin typeface="Times New Roman" pitchFamily="18" charset="0"/>
                          <a:cs typeface="Times New Roman" pitchFamily="18" charset="0"/>
                        </a:rPr>
                        <a:t>4. </a:t>
                      </a:r>
                    </a:p>
                    <a:p>
                      <a:pPr algn="ct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Chrysanthemum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0.5-4.0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4 hrs</a:t>
                      </a:r>
                      <a:endParaRPr lang="en-US" sz="2000" dirty="0">
                        <a:latin typeface="Times New Roman" pitchFamily="18" charset="0"/>
                        <a:cs typeface="Times New Roman" pitchFamily="18" charset="0"/>
                      </a:endParaRPr>
                    </a:p>
                  </a:txBody>
                  <a:tcPr/>
                </a:tc>
              </a:tr>
              <a:tr h="424228">
                <a:tc>
                  <a:txBody>
                    <a:bodyPr/>
                    <a:lstStyle/>
                    <a:p>
                      <a:pPr algn="ctr"/>
                      <a:r>
                        <a:rPr lang="en-US" sz="2000" dirty="0" smtClean="0">
                          <a:latin typeface="Times New Roman" pitchFamily="18" charset="0"/>
                          <a:cs typeface="Times New Roman" pitchFamily="18" charset="0"/>
                        </a:rPr>
                        <a:t>5.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Gerbera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4.0 </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Few hrs</a:t>
                      </a:r>
                      <a:endParaRPr lang="en-US" sz="2000" dirty="0">
                        <a:latin typeface="Times New Roman" pitchFamily="18" charset="0"/>
                        <a:cs typeface="Times New Roman" pitchFamily="18" charset="0"/>
                      </a:endParaRPr>
                    </a:p>
                  </a:txBody>
                  <a:tcPr/>
                </a:tc>
              </a:tr>
              <a:tr h="678432">
                <a:tc>
                  <a:txBody>
                    <a:bodyPr/>
                    <a:lstStyle/>
                    <a:p>
                      <a:pPr algn="ctr"/>
                      <a:r>
                        <a:rPr lang="en-IN" sz="2000" dirty="0" smtClean="0">
                          <a:latin typeface="Times New Roman" pitchFamily="18" charset="0"/>
                          <a:cs typeface="Times New Roman" pitchFamily="18" charset="0"/>
                        </a:rPr>
                        <a:t>6.</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Gladiolus</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4.5 </a:t>
                      </a:r>
                      <a:endParaRPr lang="en-US" sz="20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6-9 days</a:t>
                      </a:r>
                    </a:p>
                    <a:p>
                      <a:pPr algn="ctr"/>
                      <a:endParaRPr lang="en-US" sz="2000" dirty="0">
                        <a:latin typeface="Times New Roman" pitchFamily="18" charset="0"/>
                        <a:cs typeface="Times New Roman" pitchFamily="18" charset="0"/>
                      </a:endParaRPr>
                    </a:p>
                  </a:txBody>
                  <a:tcPr/>
                </a:tc>
              </a:tr>
              <a:tr h="742399">
                <a:tc>
                  <a:txBody>
                    <a:bodyPr/>
                    <a:lstStyle/>
                    <a:p>
                      <a:pPr algn="ctr"/>
                      <a:r>
                        <a:rPr lang="en-IN" sz="2000" dirty="0" smtClean="0">
                          <a:latin typeface="Times New Roman" pitchFamily="18" charset="0"/>
                          <a:cs typeface="Times New Roman" pitchFamily="18" charset="0"/>
                        </a:rPr>
                        <a:t>7.</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Rose</a:t>
                      </a:r>
                      <a:endParaRPr lang="en-US" sz="2000" dirty="0">
                        <a:latin typeface="Times New Roman" pitchFamily="18" charset="0"/>
                        <a:cs typeface="Times New Roman" pitchFamily="18" charset="0"/>
                      </a:endParaRPr>
                    </a:p>
                  </a:txBody>
                  <a:tcPr/>
                </a:tc>
                <a:tc>
                  <a:txBody>
                    <a:bodyPr/>
                    <a:lstStyle/>
                    <a:p>
                      <a:pPr algn="ctr"/>
                      <a:r>
                        <a:rPr lang="en-US" sz="2000" dirty="0" smtClean="0">
                          <a:latin typeface="Times New Roman" pitchFamily="18" charset="0"/>
                          <a:cs typeface="Times New Roman" pitchFamily="18" charset="0"/>
                        </a:rPr>
                        <a:t>1.0-3.0</a:t>
                      </a:r>
                      <a:endParaRPr lang="en-US" sz="20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4-5 days</a:t>
                      </a:r>
                    </a:p>
                    <a:p>
                      <a:pPr algn="ctr"/>
                      <a:endParaRPr lang="en-US" sz="2000" dirty="0">
                        <a:latin typeface="Times New Roman" pitchFamily="18" charset="0"/>
                        <a:cs typeface="Times New Roman" pitchFamily="18" charset="0"/>
                      </a:endParaRPr>
                    </a:p>
                  </a:txBody>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375</TotalTime>
  <Words>3456</Words>
  <Application>Microsoft Office PowerPoint</Application>
  <PresentationFormat>On-screen Show (4:3)</PresentationFormat>
  <Paragraphs>364</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Aspect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CG-DTE</dc:creator>
  <cp:lastModifiedBy>USER</cp:lastModifiedBy>
  <cp:revision>5</cp:revision>
  <dcterms:created xsi:type="dcterms:W3CDTF">2006-08-16T00:00:00Z</dcterms:created>
  <dcterms:modified xsi:type="dcterms:W3CDTF">2025-12-28T11:50:42Z</dcterms:modified>
</cp:coreProperties>
</file>